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96" r:id="rId1"/>
  </p:sldMasterIdLst>
  <p:notesMasterIdLst>
    <p:notesMasterId r:id="rId30"/>
  </p:notesMasterIdLst>
  <p:handoutMasterIdLst>
    <p:handoutMasterId r:id="rId31"/>
  </p:handoutMasterIdLst>
  <p:sldIdLst>
    <p:sldId id="261" r:id="rId2"/>
    <p:sldId id="259" r:id="rId3"/>
    <p:sldId id="260" r:id="rId4"/>
    <p:sldId id="272" r:id="rId5"/>
    <p:sldId id="273" r:id="rId6"/>
    <p:sldId id="274" r:id="rId7"/>
    <p:sldId id="275" r:id="rId8"/>
    <p:sldId id="276" r:id="rId9"/>
    <p:sldId id="295" r:id="rId10"/>
    <p:sldId id="298" r:id="rId11"/>
    <p:sldId id="299" r:id="rId12"/>
    <p:sldId id="328" r:id="rId13"/>
    <p:sldId id="277" r:id="rId14"/>
    <p:sldId id="278" r:id="rId15"/>
    <p:sldId id="279" r:id="rId16"/>
    <p:sldId id="280" r:id="rId17"/>
    <p:sldId id="282" r:id="rId18"/>
    <p:sldId id="284" r:id="rId19"/>
    <p:sldId id="330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1" r:id="rId28"/>
    <p:sldId id="329" r:id="rId29"/>
  </p:sldIdLst>
  <p:sldSz cx="9144000" cy="6858000" type="screen4x3"/>
  <p:notesSz cx="6742113" cy="9907588"/>
  <p:defaultTextStyle>
    <a:defPPr>
      <a:defRPr lang="en-GB"/>
    </a:defPPr>
    <a:lvl1pPr algn="l" defTabSz="449263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872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5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4488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7370A9-5C7F-8D49-A501-0772953FDF78}" type="datetimeFigureOut">
              <a:rPr lang="it-IT"/>
              <a:pPr>
                <a:defRPr/>
              </a:pPr>
              <a:t>12/10/18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1070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9525" y="941070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55B2B1-C659-F84B-B873-6AD35E336A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872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742113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6743700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6743700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0" y="0"/>
            <a:ext cx="6743700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162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21113" y="0"/>
            <a:ext cx="2916237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4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42950"/>
            <a:ext cx="4946650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98525" y="4705350"/>
            <a:ext cx="4940300" cy="445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410700"/>
            <a:ext cx="29162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21113" y="9410700"/>
            <a:ext cx="2916237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17D3A04C-B057-5140-A4FF-1B64CF30ECC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532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93763" y="744538"/>
            <a:ext cx="4957762" cy="3714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665" tIns="46333" rIns="92665" bIns="46333" anchor="ctr"/>
          <a:lstStyle/>
          <a:p>
            <a:endParaRPr lang="it-IT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>
          <a:xfrm>
            <a:off x="898525" y="4708525"/>
            <a:ext cx="4945063" cy="4457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31BB029-933E-E14A-A91B-415A733C12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733FA4-1792-314B-8A36-28154383987C}" type="slidenum">
              <a:rPr lang="en-GB" altLang="it-IT" sz="1200">
                <a:solidFill>
                  <a:srgbClr val="000000"/>
                </a:solidFill>
              </a:rPr>
              <a:pPr/>
              <a:t>10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11617" name="Text Box 1">
            <a:extLst>
              <a:ext uri="{FF2B5EF4-FFF2-40B4-BE49-F238E27FC236}">
                <a16:creationId xmlns:a16="http://schemas.microsoft.com/office/drawing/2014/main" id="{7D160211-1367-AF4D-8307-15A91E134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11618" name="Text Box 2">
            <a:extLst>
              <a:ext uri="{FF2B5EF4-FFF2-40B4-BE49-F238E27FC236}">
                <a16:creationId xmlns:a16="http://schemas.microsoft.com/office/drawing/2014/main" id="{04232B38-2174-A749-8ED2-FEDDB45040CE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698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EFFB174-7075-0549-9290-B0068462F1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788B5F-87EB-ED48-B096-CA38DAB16A99}" type="slidenum">
              <a:rPr lang="en-GB" altLang="it-IT" sz="1200">
                <a:solidFill>
                  <a:srgbClr val="000000"/>
                </a:solidFill>
              </a:rPr>
              <a:pPr/>
              <a:t>11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13665" name="Text Box 1">
            <a:extLst>
              <a:ext uri="{FF2B5EF4-FFF2-40B4-BE49-F238E27FC236}">
                <a16:creationId xmlns:a16="http://schemas.microsoft.com/office/drawing/2014/main" id="{4F789138-05BC-F64F-B9B7-A05B40C2F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13666" name="Text Box 2">
            <a:extLst>
              <a:ext uri="{FF2B5EF4-FFF2-40B4-BE49-F238E27FC236}">
                <a16:creationId xmlns:a16="http://schemas.microsoft.com/office/drawing/2014/main" id="{1E93355C-788A-184D-BB61-BD9148E3803B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10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59C030F-6613-414F-AA6E-A16EFDA0D7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0DE9B6-B1D0-2643-8C58-E75B069E63ED}" type="slidenum">
              <a:rPr lang="en-GB" altLang="it-IT" sz="1200">
                <a:solidFill>
                  <a:srgbClr val="000000"/>
                </a:solidFill>
              </a:rPr>
              <a:pPr/>
              <a:t>12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43361" name="Text Box 1">
            <a:extLst>
              <a:ext uri="{FF2B5EF4-FFF2-40B4-BE49-F238E27FC236}">
                <a16:creationId xmlns:a16="http://schemas.microsoft.com/office/drawing/2014/main" id="{84E978A4-0960-DB43-9624-CF247669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43362" name="Text Box 2">
            <a:extLst>
              <a:ext uri="{FF2B5EF4-FFF2-40B4-BE49-F238E27FC236}">
                <a16:creationId xmlns:a16="http://schemas.microsoft.com/office/drawing/2014/main" id="{89662DEE-FD1E-9949-AFAC-A22E2CD3B80B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23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93763" y="744538"/>
            <a:ext cx="4957762" cy="3714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665" tIns="46333" rIns="92665" bIns="46333" anchor="ctr"/>
          <a:lstStyle/>
          <a:p>
            <a:endParaRPr lang="it-IT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>
          <a:xfrm>
            <a:off x="898525" y="4708525"/>
            <a:ext cx="4945063" cy="4457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93763" y="744538"/>
            <a:ext cx="4957762" cy="3714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665" tIns="46333" rIns="92665" bIns="46333" anchor="ctr"/>
          <a:lstStyle/>
          <a:p>
            <a:endParaRPr lang="it-IT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>
          <a:xfrm>
            <a:off x="898525" y="4708525"/>
            <a:ext cx="4945063" cy="4457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893763" y="744538"/>
            <a:ext cx="4957762" cy="3714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665" tIns="46333" rIns="92665" bIns="46333" anchor="ctr"/>
          <a:lstStyle/>
          <a:p>
            <a:endParaRPr lang="it-IT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>
          <a:xfrm>
            <a:off x="898525" y="4708525"/>
            <a:ext cx="4945063" cy="4457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7FF9F45-55D2-8048-BC46-8B9F1D4B62C4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B470CB-4223-6143-A95E-CFE38DE8B7A8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AE4BBCD-0A2E-AD45-A5C0-EB8CB7FD3088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AE4BBCD-0A2E-AD45-A5C0-EB8CB7FD3088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92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17CF866-A72C-EE4A-8B97-F03F1428D4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2F9CE1-1073-2543-8D9B-FC2BC279C6BF}" type="slidenum">
              <a:rPr lang="en-GB" altLang="it-IT" sz="1200">
                <a:solidFill>
                  <a:srgbClr val="000000"/>
                </a:solidFill>
              </a:rPr>
              <a:pPr/>
              <a:t>2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88065" name="Text Box 1">
            <a:extLst>
              <a:ext uri="{FF2B5EF4-FFF2-40B4-BE49-F238E27FC236}">
                <a16:creationId xmlns:a16="http://schemas.microsoft.com/office/drawing/2014/main" id="{8CA55D79-0500-FE45-AFB2-1011A862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E540C270-8DE1-7645-BA5B-18439FEBAE60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947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93C209-1BB0-CD45-A756-8F73BD8C64F9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93C209-1BB0-CD45-A756-8F73BD8C64F9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93C209-1BB0-CD45-A756-8F73BD8C64F9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93C209-1BB0-CD45-A756-8F73BD8C64F9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93C209-1BB0-CD45-A756-8F73BD8C64F9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93C209-1BB0-CD45-A756-8F73BD8C64F9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93C209-1BB0-CD45-A756-8F73BD8C64F9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93C209-1BB0-CD45-A756-8F73BD8C64F9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95350" y="742950"/>
            <a:ext cx="4953000" cy="371633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8438" y="4705396"/>
            <a:ext cx="4946332" cy="446172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D3864C6-AA9E-A148-9A6A-AED534AFF2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763AA9-84F0-AB42-BAB7-9EEFEA9062AF}" type="slidenum">
              <a:rPr lang="en-GB" altLang="it-IT" sz="1200">
                <a:solidFill>
                  <a:srgbClr val="000000"/>
                </a:solidFill>
              </a:rPr>
              <a:pPr/>
              <a:t>3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B32C070E-EF34-414F-BBF1-2DC6B22E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C58211F5-1471-B240-9F3F-E1F4B4BE14B5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92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656801B-3815-2F46-91ED-BD68C45896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6228E7-5276-0B43-8E6E-753795361252}" type="slidenum">
              <a:rPr lang="en-GB" altLang="it-IT" sz="1200">
                <a:solidFill>
                  <a:srgbClr val="000000"/>
                </a:solidFill>
              </a:rPr>
              <a:pPr/>
              <a:t>4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01377" name="Text Box 1">
            <a:extLst>
              <a:ext uri="{FF2B5EF4-FFF2-40B4-BE49-F238E27FC236}">
                <a16:creationId xmlns:a16="http://schemas.microsoft.com/office/drawing/2014/main" id="{8C9719AB-55B6-F047-A83B-1872922C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01378" name="Text Box 2">
            <a:extLst>
              <a:ext uri="{FF2B5EF4-FFF2-40B4-BE49-F238E27FC236}">
                <a16:creationId xmlns:a16="http://schemas.microsoft.com/office/drawing/2014/main" id="{C89E3631-D2D5-A041-A988-E18698F310B7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99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5D02709-F8FC-344E-B824-7C2F0D3F6B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5A08F9-2AB7-014E-B796-EE6ABDC0CDF4}" type="slidenum">
              <a:rPr lang="en-GB" altLang="it-IT" sz="1200">
                <a:solidFill>
                  <a:srgbClr val="000000"/>
                </a:solidFill>
              </a:rPr>
              <a:pPr/>
              <a:t>5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02401" name="Text Box 1">
            <a:extLst>
              <a:ext uri="{FF2B5EF4-FFF2-40B4-BE49-F238E27FC236}">
                <a16:creationId xmlns:a16="http://schemas.microsoft.com/office/drawing/2014/main" id="{D295F55D-955A-4C4C-99CF-5DCA99BA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02402" name="Text Box 2">
            <a:extLst>
              <a:ext uri="{FF2B5EF4-FFF2-40B4-BE49-F238E27FC236}">
                <a16:creationId xmlns:a16="http://schemas.microsoft.com/office/drawing/2014/main" id="{18619949-43F6-2644-B468-70D4B254F7DA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7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E0AD0C9-84F2-F647-AED6-83B3CD1D91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1EB95F-B049-9542-9B15-C073208B9010}" type="slidenum">
              <a:rPr lang="en-GB" altLang="it-IT" sz="1200">
                <a:solidFill>
                  <a:srgbClr val="000000"/>
                </a:solidFill>
              </a:rPr>
              <a:pPr/>
              <a:t>6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03425" name="Text Box 1">
            <a:extLst>
              <a:ext uri="{FF2B5EF4-FFF2-40B4-BE49-F238E27FC236}">
                <a16:creationId xmlns:a16="http://schemas.microsoft.com/office/drawing/2014/main" id="{86F983B3-773D-4041-95DD-AD1D2D61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03426" name="Text Box 2">
            <a:extLst>
              <a:ext uri="{FF2B5EF4-FFF2-40B4-BE49-F238E27FC236}">
                <a16:creationId xmlns:a16="http://schemas.microsoft.com/office/drawing/2014/main" id="{182C9F24-49D0-394E-BD70-EDC6AF053D73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4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73B492F-6818-B443-8BD7-5FA01C9152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65E775-243C-B941-A99E-42073AECC16E}" type="slidenum">
              <a:rPr lang="en-GB" altLang="it-IT" sz="1200">
                <a:solidFill>
                  <a:srgbClr val="000000"/>
                </a:solidFill>
              </a:rPr>
              <a:pPr/>
              <a:t>7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04449" name="Text Box 1">
            <a:extLst>
              <a:ext uri="{FF2B5EF4-FFF2-40B4-BE49-F238E27FC236}">
                <a16:creationId xmlns:a16="http://schemas.microsoft.com/office/drawing/2014/main" id="{7D797883-E321-B74B-8D92-23541DE55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04450" name="Text Box 2">
            <a:extLst>
              <a:ext uri="{FF2B5EF4-FFF2-40B4-BE49-F238E27FC236}">
                <a16:creationId xmlns:a16="http://schemas.microsoft.com/office/drawing/2014/main" id="{E91B827D-7B3C-674E-9B75-7E133F8AFA87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39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7CAAEB8-8465-0F4F-981B-FD7FBDACA4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B4F252-A3ED-5145-B917-6431C4F30592}" type="slidenum">
              <a:rPr lang="en-GB" altLang="it-IT" sz="1200">
                <a:solidFill>
                  <a:srgbClr val="000000"/>
                </a:solidFill>
              </a:rPr>
              <a:pPr/>
              <a:t>8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05473" name="Text Box 1">
            <a:extLst>
              <a:ext uri="{FF2B5EF4-FFF2-40B4-BE49-F238E27FC236}">
                <a16:creationId xmlns:a16="http://schemas.microsoft.com/office/drawing/2014/main" id="{42E4EA2F-781B-C74C-A7D0-0C053E228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05474" name="Text Box 2">
            <a:extLst>
              <a:ext uri="{FF2B5EF4-FFF2-40B4-BE49-F238E27FC236}">
                <a16:creationId xmlns:a16="http://schemas.microsoft.com/office/drawing/2014/main" id="{410D2329-6846-1145-9D81-300D1ED6103E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55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B9835E5-0DC5-0445-8DEE-494FFAD48A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CD6824-09A8-B948-87AC-6273B2E98D1E}" type="slidenum">
              <a:rPr lang="en-GB" altLang="it-IT" sz="1200">
                <a:solidFill>
                  <a:srgbClr val="000000"/>
                </a:solidFill>
              </a:rPr>
              <a:pPr/>
              <a:t>9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107521" name="Text Box 1">
            <a:extLst>
              <a:ext uri="{FF2B5EF4-FFF2-40B4-BE49-F238E27FC236}">
                <a16:creationId xmlns:a16="http://schemas.microsoft.com/office/drawing/2014/main" id="{795C4989-4B4B-134F-8EA5-8BCE59DC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500063"/>
            <a:ext cx="3322638" cy="2492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07522" name="Text Box 2">
            <a:extLst>
              <a:ext uri="{FF2B5EF4-FFF2-40B4-BE49-F238E27FC236}">
                <a16:creationId xmlns:a16="http://schemas.microsoft.com/office/drawing/2014/main" id="{29A97BE1-2B69-B64E-9084-AD79916EABD6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1303338" y="3157538"/>
            <a:ext cx="7172325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63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7AA0B-4063-B04A-8D8F-E09C862CED8D}" type="datetime1">
              <a:rPr lang="it-IT" smtClean="0"/>
              <a:t>12/10/18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5628-5DC0-0848-A104-80D93B794D4C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4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0D61A8-4ADB-2E46-8E16-7F36D917D5F2}" type="datetime1">
              <a:rPr lang="it-IT" smtClean="0"/>
              <a:t>12/10/18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37031-1583-5544-86D7-231464F5D17C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7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3630F-99D8-2841-95F7-4A89C995EFA6}" type="datetime1">
              <a:rPr lang="it-IT" smtClean="0"/>
              <a:t>12/10/18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0091-9377-1046-BDE5-2EC61874870C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2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957AFE81-ED74-FE43-91C8-05CECCA1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F9D8E-487C-954E-8AA5-2CEE4F238CAD}" type="datetime1">
              <a:rPr lang="it-IT" smtClean="0"/>
              <a:t>12/10/18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9F9E8CED-DCE6-5F43-94CC-FF4A1370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PLS - 2018</a:t>
            </a:r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2EBA72EE-79DF-CD45-9F5A-A9BD2248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D3AC-144F-6F4C-BAEF-71AF3C68D69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11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B5B19F-63F5-1E4A-8606-A79A49DCA8B8}" type="datetime1">
              <a:rPr lang="it-IT" smtClean="0"/>
              <a:t>12/10/18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8A9C-A752-334D-BDDE-9806CB269201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9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28E659-6030-5D4F-BAB9-005DD86A8FD3}" type="datetime1">
              <a:rPr lang="it-IT" smtClean="0"/>
              <a:t>12/10/18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BFCF-61C4-684F-8985-5ED6E80C2CC2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9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E50516-16DF-3E44-8B11-CBF2822A54A5}" type="datetime1">
              <a:rPr lang="it-IT" smtClean="0"/>
              <a:t>12/10/18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36B1-CFB5-EB40-9F2C-A7109E87B6A3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5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25DBB-4F4B-DF47-9447-274EC7D33373}" type="datetime1">
              <a:rPr lang="it-IT" smtClean="0"/>
              <a:t>12/10/18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0A22-3943-FB4B-8516-2EABC4B0B5BA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EF0012-C190-9441-8115-EA59D31ED309}" type="datetime1">
              <a:rPr lang="it-IT" smtClean="0"/>
              <a:t>12/10/18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E149D-8F0C-814D-BF72-89E4F2FC9FAE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CF7953-1D31-B84A-9A16-6363B8B263D5}" type="datetime1">
              <a:rPr lang="it-IT" smtClean="0"/>
              <a:t>12/10/18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DB50-3BCC-D24C-B7D1-092F378A7F3E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AA7AF-EC84-1043-8ADF-5CAEA17EA8D3}" type="datetime1">
              <a:rPr lang="it-IT" smtClean="0"/>
              <a:t>12/10/18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1FE1-C4D7-054C-8E4D-E27A0335A06F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2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58850"/>
            <a:ext cx="8229600" cy="516731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989983" y="6436163"/>
            <a:ext cx="731841" cy="2554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0A6E9D7D-9C43-A44D-A12C-53127782B9D0}" type="datetime1">
              <a:rPr lang="it-IT" smtClean="0"/>
              <a:t>12/10/18</a:t>
            </a:fld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457200" y="715963"/>
            <a:ext cx="8229600" cy="0"/>
          </a:xfrm>
          <a:prstGeom prst="line">
            <a:avLst/>
          </a:prstGeom>
          <a:ln w="254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A-Logo_Univr_Dip_Scienze_Economiche_2016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2675975" cy="540000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467544" y="6237312"/>
            <a:ext cx="8229600" cy="0"/>
          </a:xfrm>
          <a:prstGeom prst="line">
            <a:avLst/>
          </a:prstGeom>
          <a:ln w="254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1" descr="A-Logo_Univr_Dip_Scienze_Economiche_2016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26749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0"/>
          <p:cNvCxnSpPr/>
          <p:nvPr userDrawn="1"/>
        </p:nvCxnSpPr>
        <p:spPr>
          <a:xfrm>
            <a:off x="468313" y="6237288"/>
            <a:ext cx="8229600" cy="0"/>
          </a:xfrm>
          <a:prstGeom prst="line">
            <a:avLst/>
          </a:prstGeom>
          <a:ln w="254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egnaposto piè di pagina 12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2261782" cy="2554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1200">
                <a:solidFill>
                  <a:srgbClr val="0000FF"/>
                </a:solidFill>
              </a:defRPr>
            </a:lvl1pPr>
          </a:lstStyle>
          <a:p>
            <a:r>
              <a:rPr lang="de-DE"/>
              <a:t>PLS - 2018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4"/>
          </p:nvPr>
        </p:nvSpPr>
        <p:spPr>
          <a:xfrm>
            <a:off x="8247242" y="243475"/>
            <a:ext cx="402574" cy="2554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71B6D3AC-144F-6F4C-BAEF-71AF3C68D69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3851920" y="6381328"/>
            <a:ext cx="169296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it-IT" sz="1200" dirty="0">
                <a:solidFill>
                  <a:srgbClr val="0000FF"/>
                </a:solidFill>
              </a:rPr>
              <a:t>Programmazione</a:t>
            </a:r>
            <a:r>
              <a:rPr lang="it-IT" sz="1200" baseline="0" dirty="0">
                <a:solidFill>
                  <a:srgbClr val="0000FF"/>
                </a:solidFill>
              </a:rPr>
              <a:t> lineare</a:t>
            </a:r>
            <a:endParaRPr lang="it-IT" sz="12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package" Target="../embeddings/Foglio_di_lavoro_di_Microsoft_Excel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package" Target="../embeddings/Foglio_di_lavoro_di_Microsoft_Excel1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package" Target="../embeddings/Foglio_di_lavoro_di_Microsoft_Excel2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package" Target="../embeddings/Foglio_di_lavoro_di_Microsoft_Excel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package" Target="../embeddings/Foglio_di_lavoro_di_Microsoft_Excel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package" Target="../embeddings/Foglio_di_lavoro_di_Microsoft_Excel5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png"/><Relationship Id="rId4" Type="http://schemas.openxmlformats.org/officeDocument/2006/relationships/package" Target="../embeddings/Foglio_di_lavoro_di_Microsoft_Excel6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png"/><Relationship Id="rId4" Type="http://schemas.openxmlformats.org/officeDocument/2006/relationships/package" Target="../embeddings/Foglio_di_lavoro_di_Microsoft_Excel7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07375" cy="518524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4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err="1">
                <a:latin typeface="Palatino" charset="0"/>
              </a:rPr>
              <a:t>Applicazione</a:t>
            </a:r>
            <a:r>
              <a:rPr lang="en-GB" sz="4000" b="1" dirty="0">
                <a:latin typeface="Palatino" charset="0"/>
              </a:rPr>
              <a:t> di </a:t>
            </a:r>
            <a:r>
              <a:rPr lang="en-GB" sz="4000" b="1" dirty="0" err="1">
                <a:latin typeface="Palatino" charset="0"/>
              </a:rPr>
              <a:t>Ricerca</a:t>
            </a:r>
            <a:r>
              <a:rPr lang="en-GB" sz="4000" b="1" dirty="0">
                <a:latin typeface="Palatino" charset="0"/>
              </a:rPr>
              <a:t> </a:t>
            </a:r>
            <a:r>
              <a:rPr lang="en-GB" sz="4000" b="1" dirty="0" err="1">
                <a:latin typeface="Palatino" charset="0"/>
              </a:rPr>
              <a:t>Operativa</a:t>
            </a:r>
            <a:r>
              <a:rPr lang="en-GB" sz="4000" b="1" dirty="0">
                <a:latin typeface="Palatino" charset="0"/>
              </a:rPr>
              <a:t> per le </a:t>
            </a:r>
            <a:r>
              <a:rPr lang="en-GB" sz="4000" b="1" dirty="0" err="1">
                <a:latin typeface="Palatino" charset="0"/>
              </a:rPr>
              <a:t>Scuole</a:t>
            </a:r>
            <a:r>
              <a:rPr lang="en-GB" sz="4000" b="1" dirty="0">
                <a:latin typeface="Palatino" charset="0"/>
              </a:rPr>
              <a:t> </a:t>
            </a:r>
            <a:r>
              <a:rPr lang="en-GB" sz="4000" b="1" dirty="0" err="1">
                <a:latin typeface="Palatino" charset="0"/>
              </a:rPr>
              <a:t>Superiori</a:t>
            </a:r>
            <a:r>
              <a:rPr lang="en-GB" sz="4000" b="1" dirty="0">
                <a:latin typeface="Palatino" charset="0"/>
              </a:rPr>
              <a:t> </a:t>
            </a:r>
            <a:r>
              <a:rPr lang="en-GB" sz="4000" b="1" dirty="0" err="1">
                <a:latin typeface="Palatino" charset="0"/>
              </a:rPr>
              <a:t>utilizzando</a:t>
            </a:r>
            <a:r>
              <a:rPr lang="en-GB" sz="4000" b="1" dirty="0">
                <a:latin typeface="Palatino" charset="0"/>
              </a:rPr>
              <a:t> </a:t>
            </a:r>
            <a:r>
              <a:rPr lang="en-GB" sz="4000" b="1" dirty="0" err="1">
                <a:latin typeface="Palatino" charset="0"/>
              </a:rPr>
              <a:t>strumenti</a:t>
            </a:r>
            <a:r>
              <a:rPr lang="en-GB" sz="4000" b="1" dirty="0">
                <a:latin typeface="Palatino" charset="0"/>
              </a:rPr>
              <a:t> </a:t>
            </a:r>
            <a:r>
              <a:rPr lang="en-GB" sz="4000" b="1" dirty="0" err="1">
                <a:latin typeface="Palatino" charset="0"/>
              </a:rPr>
              <a:t>informatici</a:t>
            </a:r>
            <a:br>
              <a:rPr lang="en-GB" sz="4000" b="1" dirty="0">
                <a:latin typeface="Palatino" charset="0"/>
              </a:rPr>
            </a:br>
            <a:br>
              <a:rPr lang="en-GB" sz="4000" b="1" dirty="0">
                <a:latin typeface="Palatino" charset="0"/>
              </a:rPr>
            </a:br>
            <a:r>
              <a:rPr lang="en-GB" sz="4000" b="1" dirty="0">
                <a:latin typeface="Palatino" charset="0"/>
              </a:rPr>
              <a:t>Alberto </a:t>
            </a:r>
            <a:r>
              <a:rPr lang="en-GB" sz="4000" b="1" dirty="0" err="1">
                <a:latin typeface="Palatino" charset="0"/>
              </a:rPr>
              <a:t>Roveda</a:t>
            </a:r>
            <a:br>
              <a:rPr lang="en-GB" sz="4000" b="1" dirty="0">
                <a:latin typeface="Palatino" charset="0"/>
              </a:rPr>
            </a:br>
            <a:r>
              <a:rPr lang="en-GB" sz="2400" b="1" dirty="0" err="1">
                <a:latin typeface="Palatino" charset="0"/>
              </a:rPr>
              <a:t>Dipartimento</a:t>
            </a:r>
            <a:r>
              <a:rPr lang="en-GB" sz="2400" b="1" dirty="0">
                <a:latin typeface="Palatino" charset="0"/>
              </a:rPr>
              <a:t> di </a:t>
            </a:r>
            <a:r>
              <a:rPr lang="en-GB" sz="2400" b="1" dirty="0" err="1">
                <a:latin typeface="Palatino" charset="0"/>
              </a:rPr>
              <a:t>Scienze</a:t>
            </a:r>
            <a:r>
              <a:rPr lang="en-GB" sz="2400" b="1" dirty="0">
                <a:latin typeface="Palatino" charset="0"/>
              </a:rPr>
              <a:t> </a:t>
            </a:r>
            <a:r>
              <a:rPr lang="en-GB" sz="2400" b="1" dirty="0" err="1">
                <a:latin typeface="Palatino" charset="0"/>
              </a:rPr>
              <a:t>Economiche</a:t>
            </a:r>
            <a:br>
              <a:rPr lang="en-GB" sz="2400" b="1" dirty="0">
                <a:latin typeface="Palatino" charset="0"/>
              </a:rPr>
            </a:br>
            <a:br>
              <a:rPr lang="en-GB" sz="2400" b="1" dirty="0">
                <a:latin typeface="Palatino" charset="0"/>
              </a:rPr>
            </a:br>
            <a:r>
              <a:rPr lang="en-GB" sz="2400" b="1" dirty="0" err="1">
                <a:latin typeface="Palatino" charset="0"/>
              </a:rPr>
              <a:t>Università</a:t>
            </a:r>
            <a:r>
              <a:rPr lang="en-GB" sz="2400" b="1" dirty="0">
                <a:latin typeface="Palatino" charset="0"/>
              </a:rPr>
              <a:t> di Verona 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82437D66-E2F2-AA4F-BF91-0C3630924A8D}" type="datetime1">
              <a:rPr lang="it-IT" smtClean="0"/>
              <a:t>12/10/18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9B423542-B7B4-7040-9CDF-887C19E82D4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4800" y="1600200"/>
            <a:ext cx="8610600" cy="4572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9525" indent="-9525" algn="just">
              <a:lnSpc>
                <a:spcPct val="100000"/>
              </a:lnSpc>
              <a:spcBef>
                <a:spcPts val="700"/>
              </a:spcBef>
              <a:tabLst>
                <a:tab pos="447675" algn="l"/>
                <a:tab pos="896938" algn="l"/>
                <a:tab pos="9271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0" dirty="0"/>
              <a:t>Il secondo passo da affrontare nella soluzione di un problema è la formulazione di un modello logico-matematico. </a:t>
            </a:r>
          </a:p>
          <a:p>
            <a:pPr marL="342900" indent="-342900" algn="l">
              <a:lnSpc>
                <a:spcPct val="100000"/>
              </a:lnSpc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0" dirty="0"/>
          </a:p>
          <a:p>
            <a:pPr marL="9525" indent="-9525" algn="just">
              <a:lnSpc>
                <a:spcPct val="100000"/>
              </a:lnSpc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0" dirty="0"/>
              <a:t>Questa attività ha delle forti similitudini con la progettazione ad alto livello di un </a:t>
            </a:r>
            <a:r>
              <a:rPr lang="it-IT" altLang="it-IT" sz="2800" b="0" dirty="0" err="1"/>
              <a:t>sw</a:t>
            </a:r>
            <a:r>
              <a:rPr lang="it-IT" altLang="it-IT" sz="2800" b="0" dirty="0"/>
              <a:t>. Per questo motivo, un buon modello può essere di notevole aiuto alla progettazione del </a:t>
            </a:r>
            <a:r>
              <a:rPr lang="it-IT" altLang="it-IT" sz="2800" b="0" dirty="0" err="1"/>
              <a:t>sw</a:t>
            </a:r>
            <a:r>
              <a:rPr lang="it-IT" altLang="it-IT" sz="2800" b="0" dirty="0"/>
              <a:t> che verrà poi realizzato per la risoluzione del problema matematico.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FDFE1BC-76BA-B541-AEAF-9B305CF26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Costruzione del modello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D1B326-C824-1F41-8C5B-66CCACD2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C7630-FFA8-CF40-B42E-BF9EE57AD295}" type="datetime1">
              <a:rPr lang="it-IT" smtClean="0"/>
              <a:t>12/10/18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DEBDAC3-D6D7-E645-B961-B26F31F8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D46B28-7855-F447-8DD3-895695FE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3BFCF-61C4-684F-8985-5ED6E80C2CC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7162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2FA3757C-4E49-C14E-81B8-A171F1B0BE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4800" y="1600200"/>
            <a:ext cx="8610600" cy="4572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190500" indent="-190500" algn="l">
              <a:lnSpc>
                <a:spcPct val="100000"/>
              </a:lnSpc>
              <a:spcBef>
                <a:spcPts val="700"/>
              </a:spcBef>
              <a:tabLst>
                <a:tab pos="192088" algn="l"/>
                <a:tab pos="296863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</a:tabLst>
            </a:pPr>
            <a:r>
              <a:rPr lang="it-IT" altLang="it-IT" sz="2800"/>
              <a:t>Fase qualitativa</a:t>
            </a:r>
            <a:r>
              <a:rPr lang="it-IT" altLang="it-IT" sz="2800" b="0"/>
              <a:t>:</a:t>
            </a:r>
          </a:p>
          <a:p>
            <a:pPr marL="190500" indent="-190500" algn="l">
              <a:lnSpc>
                <a:spcPct val="100000"/>
              </a:lnSpc>
              <a:spcBef>
                <a:spcPts val="700"/>
              </a:spcBef>
              <a:tabLst>
                <a:tab pos="192088" algn="l"/>
                <a:tab pos="296863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</a:tabLst>
            </a:pPr>
            <a:r>
              <a:rPr lang="it-IT" altLang="it-IT" sz="2800" b="0"/>
              <a:t>in questa fase si individuano i componenti e le loro caratteristiche del sistema di interesse. In particolare si individuano:</a:t>
            </a:r>
          </a:p>
          <a:p>
            <a:pPr marL="190500" indent="-190500" algn="l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92088" algn="l"/>
                <a:tab pos="296863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</a:tabLst>
            </a:pPr>
            <a:r>
              <a:rPr lang="it-IT" altLang="it-IT" sz="2800" b="0"/>
              <a:t>le entità fisiche e non componenti il sistema (compresi i decisori/attori/</a:t>
            </a:r>
            <a:r>
              <a:rPr lang="it-IT" altLang="it-IT" sz="2800" b="0" i="1"/>
              <a:t>decision makers</a:t>
            </a:r>
            <a:r>
              <a:rPr lang="it-IT" altLang="it-IT" sz="2800" b="0"/>
              <a:t>)</a:t>
            </a:r>
          </a:p>
          <a:p>
            <a:pPr marL="190500" indent="-190500" algn="l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92088" algn="l"/>
                <a:tab pos="296863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</a:tabLst>
            </a:pPr>
            <a:r>
              <a:rPr lang="it-IT" altLang="it-IT" sz="2800" b="0"/>
              <a:t>gli attributi costanti e variabili delle entità</a:t>
            </a:r>
          </a:p>
          <a:p>
            <a:pPr marL="190500" indent="-190500" algn="l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92088" algn="l"/>
                <a:tab pos="296863" algn="l"/>
                <a:tab pos="746125" algn="l"/>
                <a:tab pos="1195388" algn="l"/>
                <a:tab pos="1644650" algn="l"/>
                <a:tab pos="2093913" algn="l"/>
                <a:tab pos="2543175" algn="l"/>
                <a:tab pos="2992438" algn="l"/>
                <a:tab pos="3441700" algn="l"/>
                <a:tab pos="3890963" algn="l"/>
                <a:tab pos="4340225" algn="l"/>
                <a:tab pos="4789488" algn="l"/>
                <a:tab pos="5238750" algn="l"/>
                <a:tab pos="5688013" algn="l"/>
                <a:tab pos="6137275" algn="l"/>
                <a:tab pos="6586538" algn="l"/>
                <a:tab pos="7035800" algn="l"/>
                <a:tab pos="7485063" algn="l"/>
                <a:tab pos="7934325" algn="l"/>
                <a:tab pos="8383588" algn="l"/>
                <a:tab pos="8832850" algn="l"/>
              </a:tabLst>
            </a:pPr>
            <a:r>
              <a:rPr lang="it-IT" altLang="it-IT" sz="2800" b="0"/>
              <a:t>le relazioni esistenti tra le entità (o meglio tra i loro attributi variabili)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F43ADE9-2089-2C4B-84A8-559A1FD3B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Costruzione del modello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A4D13C-B976-A043-8186-4B206617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EF367-0057-8444-B8A8-67FAFAA1C04E}" type="datetime1">
              <a:rPr lang="it-IT" smtClean="0"/>
              <a:t>12/10/18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DE4783-CB52-CD4E-93C1-01A99FBE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7BE1BC-52CD-094B-93D0-9FDF826A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3BFCF-61C4-684F-8985-5ED6E80C2CC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4414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07C10ED2-E279-D74D-BE8B-D7FCF6A2CA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1524000"/>
            <a:ext cx="8229600" cy="4572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373063" indent="-373063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it-IT" altLang="it-IT" sz="2400" b="0"/>
              <a:t>La raccolta e la gestione dei dati sono sempre costosi (se non impossibili, e.g., quando si desidererebbe avere dati sul passato ma questi non sono stati raccolti).</a:t>
            </a:r>
          </a:p>
          <a:p>
            <a:pPr marL="373063" indent="-373063" algn="just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endParaRPr lang="it-IT" altLang="it-IT" sz="2400" b="0"/>
          </a:p>
          <a:p>
            <a:pPr marL="373063" indent="-373063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it-IT" altLang="it-IT" sz="2400" b="0"/>
              <a:t>La misura dei dati deve essere svolta definendo dei protocolli (procedure) il più possibile oggettive e non ambigue.</a:t>
            </a:r>
          </a:p>
          <a:p>
            <a:pPr marL="373063" indent="-373063" algn="just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endParaRPr lang="it-IT" altLang="it-IT" sz="2400" b="0"/>
          </a:p>
          <a:p>
            <a:pPr marL="373063" indent="-373063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</a:pPr>
            <a:r>
              <a:rPr lang="it-IT" altLang="it-IT" sz="2400" b="0"/>
              <a:t>Le valutazioni soggettive possono essere infatti influenzate in modo più o meno volontario da molti fattori.</a:t>
            </a: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66E52FF8-9814-214C-96F9-D8B41E0A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I dati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61795D-59C9-7149-838F-2A657C94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A315D-4E6C-FE43-87E6-61BB7ED9331B}" type="datetime1">
              <a:rPr lang="it-IT" smtClean="0"/>
              <a:t>12/10/18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81D6F3-459D-BE41-AAC6-D025343F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0250FA-7A5F-554C-B6D8-420687B8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3BFCF-61C4-684F-8985-5ED6E80C2CC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2854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569660"/>
          </a:xfrm>
        </p:spPr>
        <p:txBody>
          <a:bodyPr>
            <a:spAutoFit/>
          </a:bodyPr>
          <a:lstStyle/>
          <a:p>
            <a:pPr algn="l"/>
            <a:r>
              <a:rPr lang="it-IT" sz="2400" dirty="0">
                <a:latin typeface="Verdana"/>
              </a:rPr>
              <a:t>Un imprenditore decide di mettere sul mercato due prodotti (A e B) che si possono ottenere da 3 materie prime che vengono così utilizzate per la realizzazione dei due prodotti: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CBFD7895-79BD-684B-BCB9-FC4F561A860F}" type="datetime1">
              <a:rPr lang="it-IT" smtClean="0"/>
              <a:t>12/10/18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67544" y="4437112"/>
            <a:ext cx="8229600" cy="1053827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2400" dirty="0">
                <a:latin typeface="Verdana"/>
              </a:rPr>
              <a:t>Ogni settimana l’imprenditore ha a disposizione 300 unità della Materia 1, 35 unità della Materia 2 e 72 unità della materia 3.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2844800"/>
            <a:ext cx="6223000" cy="1155700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48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569660"/>
          </a:xfrm>
        </p:spPr>
        <p:txBody>
          <a:bodyPr>
            <a:spAutoFit/>
          </a:bodyPr>
          <a:lstStyle/>
          <a:p>
            <a:pPr algn="l"/>
            <a:r>
              <a:rPr lang="it-IT" sz="2400" dirty="0">
                <a:latin typeface="Verdana"/>
              </a:rPr>
              <a:t>Inoltre decide di lavorare da solo e di occupare 60 ore alla settimana, sapendo il tempo necessario per realizzare un’unità di ogni prodotto è dato dalla seguente tabella: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393DDA98-E8E7-F64B-AF6F-A72E426A5E25}" type="datetime1">
              <a:rPr lang="it-IT" smtClean="0"/>
              <a:t>12/10/18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67544" y="4437112"/>
            <a:ext cx="8229600" cy="1053827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2400" dirty="0">
                <a:latin typeface="Verdana"/>
              </a:rPr>
              <a:t>Il guadagno che vuole ottenere per ogni unità del prodotto A è di € 30, mentre per ogni unità del prodotto B è di € 20.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C2EC73-909C-D642-9F0E-B731CA19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2851150"/>
            <a:ext cx="4838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0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938992"/>
          </a:xfrm>
        </p:spPr>
        <p:txBody>
          <a:bodyPr>
            <a:spAutoFit/>
          </a:bodyPr>
          <a:lstStyle/>
          <a:p>
            <a:pPr algn="l"/>
            <a:r>
              <a:rPr lang="it-IT" sz="2400" dirty="0">
                <a:latin typeface="Verdana"/>
              </a:rPr>
              <a:t>Problema:</a:t>
            </a:r>
            <a:br>
              <a:rPr lang="it-IT" sz="2400" dirty="0">
                <a:latin typeface="Verdana"/>
              </a:rPr>
            </a:br>
            <a:br>
              <a:rPr lang="it-IT" sz="2400" dirty="0">
                <a:latin typeface="Verdana"/>
              </a:rPr>
            </a:br>
            <a:r>
              <a:rPr lang="it-IT" sz="2400" dirty="0">
                <a:latin typeface="Verdana"/>
              </a:rPr>
              <a:t>Quante unità del prodotto A e del prodotto B deve realizzare alla settimana per ottenere il massimo guadagno ?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B27CFA8A-FE5B-3342-9EDC-A2A36DDE3D0E}" type="datetime1">
              <a:rPr lang="it-IT" smtClean="0"/>
              <a:t>12/10/18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63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136904" cy="9906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800" u="sng" dirty="0">
                <a:latin typeface="Verdana"/>
                <a:cs typeface="Verdana"/>
              </a:rPr>
              <a:t>Descrizione del problema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219256" cy="2603790"/>
          </a:xfrm>
          <a:ln w="2844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i="1" dirty="0" err="1">
                <a:latin typeface="Verdana"/>
              </a:rPr>
              <a:t>Obiettivo</a:t>
            </a:r>
            <a:r>
              <a:rPr lang="en-GB" sz="2400" dirty="0">
                <a:latin typeface="Verdana"/>
              </a:rPr>
              <a:t>: </a:t>
            </a:r>
            <a:r>
              <a:rPr lang="en-GB" sz="2400" dirty="0" err="1">
                <a:latin typeface="Verdana"/>
              </a:rPr>
              <a:t>massimizzare</a:t>
            </a:r>
            <a:r>
              <a:rPr lang="en-GB" sz="2400" dirty="0">
                <a:latin typeface="Verdana"/>
              </a:rPr>
              <a:t> </a:t>
            </a:r>
            <a:r>
              <a:rPr lang="en-GB" sz="2400" dirty="0" err="1">
                <a:latin typeface="Verdana"/>
              </a:rPr>
              <a:t>il</a:t>
            </a:r>
            <a:r>
              <a:rPr lang="en-GB" sz="2400" dirty="0">
                <a:latin typeface="Verdana"/>
              </a:rPr>
              <a:t> </a:t>
            </a:r>
            <a:r>
              <a:rPr lang="en-GB" sz="2400" dirty="0" err="1">
                <a:latin typeface="Verdana"/>
              </a:rPr>
              <a:t>guadagno</a:t>
            </a:r>
            <a:endParaRPr lang="en-GB" sz="2400" dirty="0">
              <a:latin typeface="Verdana"/>
            </a:endParaRPr>
          </a:p>
          <a:p>
            <a:pPr marL="0" indent="0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>
              <a:latin typeface="Verdana"/>
            </a:endParaRPr>
          </a:p>
          <a:p>
            <a:pPr marL="0" indent="0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i="1" dirty="0" err="1">
                <a:latin typeface="Verdana"/>
              </a:rPr>
              <a:t>Vincoli</a:t>
            </a:r>
            <a:r>
              <a:rPr lang="en-GB" sz="2400" dirty="0">
                <a:latin typeface="Verdana"/>
              </a:rPr>
              <a:t>: non </a:t>
            </a:r>
            <a:r>
              <a:rPr lang="it-IT" sz="2400" dirty="0">
                <a:latin typeface="Verdana"/>
              </a:rPr>
              <a:t>consumare</a:t>
            </a:r>
            <a:r>
              <a:rPr lang="en-GB" sz="2400" dirty="0">
                <a:latin typeface="Verdana"/>
              </a:rPr>
              <a:t> </a:t>
            </a:r>
            <a:r>
              <a:rPr lang="en-GB" sz="2400" dirty="0" err="1">
                <a:latin typeface="Verdana"/>
              </a:rPr>
              <a:t>più</a:t>
            </a:r>
            <a:r>
              <a:rPr lang="en-GB" sz="2400" dirty="0">
                <a:latin typeface="Verdana"/>
              </a:rPr>
              <a:t> </a:t>
            </a:r>
            <a:r>
              <a:rPr lang="en-GB" sz="2400" dirty="0" err="1">
                <a:latin typeface="Verdana"/>
              </a:rPr>
              <a:t>risorse</a:t>
            </a:r>
            <a:r>
              <a:rPr lang="en-GB" sz="2400" dirty="0">
                <a:latin typeface="Verdana"/>
              </a:rPr>
              <a:t> di </a:t>
            </a:r>
            <a:r>
              <a:rPr lang="en-GB" sz="2400" dirty="0" err="1">
                <a:latin typeface="Verdana"/>
              </a:rPr>
              <a:t>quelle</a:t>
            </a:r>
            <a:r>
              <a:rPr lang="en-GB" sz="2400" dirty="0">
                <a:latin typeface="Verdana"/>
              </a:rPr>
              <a:t> </a:t>
            </a:r>
            <a:r>
              <a:rPr lang="en-GB" sz="2400" dirty="0" err="1">
                <a:latin typeface="Verdana"/>
              </a:rPr>
              <a:t>disponibili</a:t>
            </a:r>
            <a:endParaRPr lang="en-GB" sz="2400" dirty="0">
              <a:latin typeface="Verdana"/>
            </a:endParaRPr>
          </a:p>
          <a:p>
            <a:pPr marL="0" indent="0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>
              <a:latin typeface="Verdana"/>
            </a:endParaRPr>
          </a:p>
          <a:p>
            <a:pPr marL="0" indent="0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i="1" dirty="0" err="1">
                <a:latin typeface="Verdana"/>
              </a:rPr>
              <a:t>leve</a:t>
            </a:r>
            <a:r>
              <a:rPr lang="en-GB" sz="2400" i="1" dirty="0">
                <a:latin typeface="Verdana"/>
              </a:rPr>
              <a:t> </a:t>
            </a:r>
            <a:r>
              <a:rPr lang="en-GB" sz="2400" i="1" dirty="0" err="1">
                <a:latin typeface="Verdana"/>
              </a:rPr>
              <a:t>decisionali</a:t>
            </a:r>
            <a:r>
              <a:rPr lang="en-GB" sz="2400" dirty="0">
                <a:latin typeface="Verdana"/>
              </a:rPr>
              <a:t>: </a:t>
            </a:r>
            <a:r>
              <a:rPr lang="en-GB" sz="2400" dirty="0" err="1">
                <a:latin typeface="Verdana"/>
              </a:rPr>
              <a:t>quantità</a:t>
            </a:r>
            <a:r>
              <a:rPr lang="en-GB" sz="2400" dirty="0">
                <a:latin typeface="Verdana"/>
              </a:rPr>
              <a:t> </a:t>
            </a:r>
            <a:r>
              <a:rPr lang="en-GB" sz="2400" dirty="0" err="1">
                <a:latin typeface="Verdana"/>
              </a:rPr>
              <a:t>dei</a:t>
            </a:r>
            <a:r>
              <a:rPr lang="en-GB" sz="2400" dirty="0">
                <a:latin typeface="Verdana"/>
              </a:rPr>
              <a:t> </a:t>
            </a:r>
            <a:r>
              <a:rPr lang="en-GB" sz="2400" dirty="0" err="1">
                <a:latin typeface="Verdana"/>
              </a:rPr>
              <a:t>prodotti</a:t>
            </a:r>
            <a:endParaRPr lang="en-GB" sz="2400" dirty="0">
              <a:latin typeface="Verdana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C9FE6904-BEC8-FD4F-94C7-4137AA274F4E}" type="datetime1">
              <a:rPr lang="it-IT" smtClean="0"/>
              <a:t>12/10/18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731841" cy="25545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52322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800" u="sng" dirty="0">
                <a:latin typeface="Verdana"/>
                <a:cs typeface="Verdana"/>
              </a:rPr>
              <a:t>Variabili, obbiettivo e vincoli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2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412776"/>
                <a:ext cx="8305800" cy="4081117"/>
              </a:xfrm>
              <a:ln w="2844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it-IT" sz="2400" i="1" dirty="0">
                    <a:latin typeface="Verdana"/>
                    <a:cs typeface="Verdana"/>
                  </a:rPr>
                  <a:t>Le variabili</a:t>
                </a:r>
                <a:r>
                  <a:rPr lang="it-IT" sz="2400" dirty="0">
                    <a:latin typeface="Verdana"/>
                    <a:cs typeface="Verdana"/>
                  </a:rPr>
                  <a:t>: le quantità prodotte di ogni prodotto   (</a:t>
                </a:r>
                <a:r>
                  <a:rPr lang="it-IT" sz="2400" i="1" dirty="0">
                    <a:latin typeface="Verdana"/>
                    <a:cs typeface="Verdana"/>
                  </a:rPr>
                  <a:t>x</a:t>
                </a:r>
                <a:r>
                  <a:rPr lang="it-IT" sz="2400" dirty="0">
                    <a:latin typeface="Verdana"/>
                    <a:cs typeface="Verdana"/>
                  </a:rPr>
                  <a:t> per il prodotto A, </a:t>
                </a:r>
                <a:r>
                  <a:rPr lang="it-IT" sz="2400" i="1" dirty="0">
                    <a:latin typeface="Verdana"/>
                    <a:cs typeface="Verdana"/>
                  </a:rPr>
                  <a:t>y</a:t>
                </a:r>
                <a:r>
                  <a:rPr lang="it-IT" sz="2400" dirty="0">
                    <a:latin typeface="Verdana"/>
                    <a:cs typeface="Verdana"/>
                  </a:rPr>
                  <a:t> per il prodotto B</a:t>
                </a:r>
                <a:r>
                  <a:rPr lang="it-IT" sz="2400" i="1" dirty="0">
                    <a:latin typeface="Verdana"/>
                    <a:cs typeface="Verdana"/>
                  </a:rPr>
                  <a:t>) </a:t>
                </a:r>
                <a:endParaRPr lang="it-IT" sz="2400" noProof="1">
                  <a:latin typeface="Verdana"/>
                  <a:cs typeface="Verdana"/>
                </a:endParaRP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it-IT" sz="2400" i="1" dirty="0">
                    <a:latin typeface="Verdana"/>
                    <a:cs typeface="Verdana"/>
                  </a:rPr>
                  <a:t>La funzione obiettivo</a:t>
                </a:r>
                <a:r>
                  <a:rPr lang="it-IT" sz="2400" dirty="0">
                    <a:latin typeface="Verdana"/>
                    <a:cs typeface="Verdana"/>
                  </a:rPr>
                  <a:t>: il guadagno complessivo</a:t>
                </a:r>
                <a:endParaRPr lang="en-GB" sz="2400" i="1" dirty="0">
                  <a:latin typeface="Verdana"/>
                  <a:cs typeface="Verdana"/>
                </a:endParaRP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it-IT" sz="2400" i="1" dirty="0">
                    <a:latin typeface="Verdana"/>
                    <a:cs typeface="Verdana"/>
                  </a:rPr>
                  <a:t>I vincoli</a:t>
                </a:r>
                <a:r>
                  <a:rPr lang="it-IT" sz="2400" dirty="0">
                    <a:latin typeface="Verdana"/>
                    <a:cs typeface="Verdana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it-IT" sz="2400" dirty="0">
                    <a:latin typeface="Verdana"/>
                    <a:cs typeface="Verdana"/>
                  </a:rPr>
                  <a:t>per ciascuna risorsa la quantità totale di risorsa utilizzata per eseguire le produzioni non può superare la disponibilità massima della risorsa stessa;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it-IT" sz="2400" dirty="0">
                    <a:latin typeface="Verdana"/>
                    <a:cs typeface="Verdana"/>
                  </a:rPr>
                  <a:t>per ciascun prodotto la quantità prodotta è sempre non negativa: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  <a:cs typeface="Verdana"/>
                      </a:rPr>
                      <m:t>𝑥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cs typeface="Verdana"/>
                      </a:rPr>
                      <m:t>,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cs typeface="Verdana"/>
                      </a:rPr>
                      <m:t>𝑦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≥0</m:t>
                    </m:r>
                  </m:oMath>
                </a14:m>
                <a:r>
                  <a:rPr lang="it-IT" sz="2400" dirty="0">
                    <a:latin typeface="Verdana"/>
                    <a:cs typeface="Verdana"/>
                  </a:rPr>
                  <a:t> e intera</a:t>
                </a:r>
              </a:p>
            </p:txBody>
          </p:sp>
        </mc:Choice>
        <mc:Fallback>
          <p:sp>
            <p:nvSpPr>
              <p:cNvPr id="102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8305800" cy="4081117"/>
              </a:xfrm>
              <a:blipFill>
                <a:blip r:embed="rId3"/>
                <a:stretch>
                  <a:fillRect/>
                </a:stretch>
              </a:blipFill>
              <a:ln w="2844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A901F0F9-8734-D048-A06B-CC4D0305DA53}" type="datetime1">
              <a:rPr lang="it-IT" smtClean="0"/>
              <a:t>12/10/18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9906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 err="1"/>
              <a:t>Formulazione</a:t>
            </a:r>
            <a:r>
              <a:rPr lang="en-GB" b="1" dirty="0"/>
              <a:t> </a:t>
            </a:r>
            <a:r>
              <a:rPr lang="en-GB" b="1" dirty="0" err="1"/>
              <a:t>matematica</a:t>
            </a:r>
            <a:endParaRPr lang="en-GB" b="1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0A8AC200-8D13-4C41-B0D8-98D36DA00264}" type="datetime1">
              <a:rPr lang="it-IT" smtClean="0"/>
              <a:t>12/10/18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graphicFrame>
        <p:nvGraphicFramePr>
          <p:cNvPr id="215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189957"/>
              </p:ext>
            </p:extLst>
          </p:nvPr>
        </p:nvGraphicFramePr>
        <p:xfrm>
          <a:off x="1547664" y="1736725"/>
          <a:ext cx="4479156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4" imgW="1397000" imgH="1828800" progId="Equation.3">
                  <p:embed/>
                </p:oleObj>
              </mc:Choice>
              <mc:Fallback>
                <p:oleObj name="Equation" r:id="rId4" imgW="13970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36725"/>
                        <a:ext cx="4479156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9906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 err="1"/>
              <a:t>Formulazione</a:t>
            </a:r>
            <a:r>
              <a:rPr lang="en-GB" b="1" dirty="0"/>
              <a:t> con Excel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0A8AC200-8D13-4C41-B0D8-98D36DA00264}" type="datetime1">
              <a:rPr lang="it-IT" smtClean="0"/>
              <a:t>12/10/18</a:t>
            </a:fld>
            <a:endParaRPr lang="it-IT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569A2F-ABEB-7F48-80D5-13A692C01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628800"/>
            <a:ext cx="3385981" cy="44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32470BD-F9DE-8145-B3DE-063A8AB97CC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81000" y="1447800"/>
            <a:ext cx="8382000" cy="44926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338138" indent="-338138"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3200" b="0"/>
              <a:t>Cosa è la Ricerca Operativa?</a:t>
            </a:r>
          </a:p>
          <a:p>
            <a:pPr marL="338138" indent="-338138"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3200" b="0"/>
              <a:t>Quali problemi affronta un ricercatore operativo?</a:t>
            </a:r>
          </a:p>
          <a:p>
            <a:pPr marL="338138" indent="-338138"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3200" b="0"/>
              <a:t>Come un ricercatore operativo determina la soluzione di un problema?</a:t>
            </a:r>
          </a:p>
          <a:p>
            <a:pPr marL="338138" indent="-338138" algn="l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3200" b="0"/>
              <a:t>Che conoscenze e capacità deve possedere un ricercatore operativo?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CD134B-91AF-BD4D-B6A5-CB8E6558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F1CABB-C9D9-A942-9C64-B7AD8878AD37}" type="datetime1">
              <a:rPr lang="it-IT" smtClean="0"/>
              <a:t>12/10/18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7D6C2B-7AE0-2D4A-B3D1-0E64642A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PLS - 2018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4C58F2-DBA2-1D45-8248-40AFC2F6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D3AC-144F-6F4C-BAEF-71AF3C68D694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94577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52322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latin typeface="Verdana"/>
                <a:cs typeface="Verdana"/>
              </a:rPr>
              <a:t>Graficamente</a:t>
            </a:r>
            <a:r>
              <a:rPr lang="en-GB" sz="2800" dirty="0">
                <a:latin typeface="Verdana"/>
                <a:cs typeface="Verdana"/>
              </a:rPr>
              <a:t> (</a:t>
            </a:r>
            <a:r>
              <a:rPr lang="en-GB" sz="2800" dirty="0" err="1">
                <a:latin typeface="Verdana"/>
                <a:cs typeface="Verdana"/>
              </a:rPr>
              <a:t>vincolo</a:t>
            </a:r>
            <a:r>
              <a:rPr lang="en-GB" sz="2800" dirty="0">
                <a:latin typeface="Verdana"/>
                <a:cs typeface="Verdana"/>
              </a:rPr>
              <a:t> 1)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2F2F53D3-9265-1441-A15D-BA5A385161BE}" type="datetime1">
              <a:rPr lang="it-IT" smtClean="0"/>
              <a:t>12/10/18</a:t>
            </a:fld>
            <a:endParaRPr lang="it-IT"/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687357"/>
              </p:ext>
            </p:extLst>
          </p:nvPr>
        </p:nvGraphicFramePr>
        <p:xfrm>
          <a:off x="1259632" y="1772816"/>
          <a:ext cx="6654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Foglio di lavoro" r:id="rId4" imgW="9232900" imgH="5638800" progId="Excel.Sheet.12">
                  <p:embed/>
                </p:oleObj>
              </mc:Choice>
              <mc:Fallback>
                <p:oleObj name="Foglio di lavoro" r:id="rId4" imgW="9232900" imgH="563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1772816"/>
                        <a:ext cx="66548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8A7FDE93-43B1-144E-8A53-4198C5AD135D}" type="datetime1">
              <a:rPr lang="it-IT" smtClean="0"/>
              <a:t>12/10/18</a:t>
            </a:fld>
            <a:endParaRPr lang="it-IT"/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35081"/>
              </p:ext>
            </p:extLst>
          </p:nvPr>
        </p:nvGraphicFramePr>
        <p:xfrm>
          <a:off x="1244600" y="1397000"/>
          <a:ext cx="6654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Foglio di lavoro" r:id="rId4" imgW="9232900" imgH="5638800" progId="Excel.Sheet.12">
                  <p:embed/>
                </p:oleObj>
              </mc:Choice>
              <mc:Fallback>
                <p:oleObj name="Foglio di lavoro" r:id="rId4" imgW="9232900" imgH="563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4600" y="1397000"/>
                        <a:ext cx="66548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381000" y="762000"/>
            <a:ext cx="8305800" cy="47295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latin typeface="Verdana"/>
                <a:cs typeface="Verdana"/>
              </a:rPr>
              <a:t>Graficamente</a:t>
            </a:r>
            <a:r>
              <a:rPr lang="en-GB" sz="2800" dirty="0">
                <a:latin typeface="Verdana"/>
                <a:cs typeface="Verdana"/>
              </a:rPr>
              <a:t> (</a:t>
            </a:r>
            <a:r>
              <a:rPr lang="en-GB" sz="2800" dirty="0" err="1">
                <a:latin typeface="Verdana"/>
                <a:cs typeface="Verdana"/>
              </a:rPr>
              <a:t>vincolo</a:t>
            </a:r>
            <a:r>
              <a:rPr lang="en-GB" sz="2800" dirty="0">
                <a:latin typeface="Verdana"/>
                <a:cs typeface="Verdana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8517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C95FE45C-9F91-4D48-93D4-AA0A25FE83BD}" type="datetime1">
              <a:rPr lang="it-IT" smtClean="0"/>
              <a:t>12/10/18</a:t>
            </a:fld>
            <a:endParaRPr lang="it-IT"/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381000" y="762000"/>
            <a:ext cx="8305800" cy="47295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latin typeface="Verdana"/>
                <a:cs typeface="Verdana"/>
              </a:rPr>
              <a:t>Graficamente</a:t>
            </a:r>
            <a:r>
              <a:rPr lang="en-GB" sz="2800" dirty="0">
                <a:latin typeface="Verdana"/>
                <a:cs typeface="Verdana"/>
              </a:rPr>
              <a:t> (</a:t>
            </a:r>
            <a:r>
              <a:rPr lang="en-GB" sz="2800" dirty="0" err="1">
                <a:latin typeface="Verdana"/>
                <a:cs typeface="Verdana"/>
              </a:rPr>
              <a:t>vincolo</a:t>
            </a:r>
            <a:r>
              <a:rPr lang="en-GB" sz="2800" dirty="0">
                <a:latin typeface="Verdana"/>
                <a:cs typeface="Verdana"/>
              </a:rPr>
              <a:t> 3)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74702"/>
              </p:ext>
            </p:extLst>
          </p:nvPr>
        </p:nvGraphicFramePr>
        <p:xfrm>
          <a:off x="1244600" y="1397000"/>
          <a:ext cx="6654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Foglio di lavoro" r:id="rId4" imgW="9232900" imgH="5638800" progId="Excel.Sheet.12">
                  <p:embed/>
                </p:oleObj>
              </mc:Choice>
              <mc:Fallback>
                <p:oleObj name="Foglio di lavoro" r:id="rId4" imgW="9232900" imgH="563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4600" y="1397000"/>
                        <a:ext cx="66548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993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9A7375DB-F024-EC43-873E-2672BB629ECE}" type="datetime1">
              <a:rPr lang="it-IT" smtClean="0"/>
              <a:t>12/10/18</a:t>
            </a:fld>
            <a:endParaRPr lang="it-IT"/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381000" y="762000"/>
            <a:ext cx="8305800" cy="47295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latin typeface="Verdana"/>
                <a:cs typeface="Verdana"/>
              </a:rPr>
              <a:t>Graficamente</a:t>
            </a:r>
            <a:r>
              <a:rPr lang="en-GB" sz="2800" dirty="0">
                <a:latin typeface="Verdana"/>
                <a:cs typeface="Verdana"/>
              </a:rPr>
              <a:t> (</a:t>
            </a:r>
            <a:r>
              <a:rPr lang="en-GB" sz="2800" dirty="0" err="1">
                <a:latin typeface="Verdana"/>
                <a:cs typeface="Verdana"/>
              </a:rPr>
              <a:t>vincolo</a:t>
            </a:r>
            <a:r>
              <a:rPr lang="en-GB" sz="2800" dirty="0">
                <a:latin typeface="Verdana"/>
                <a:cs typeface="Verdana"/>
              </a:rPr>
              <a:t> 4)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12134"/>
              </p:ext>
            </p:extLst>
          </p:nvPr>
        </p:nvGraphicFramePr>
        <p:xfrm>
          <a:off x="1244600" y="1397000"/>
          <a:ext cx="6654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Foglio di lavoro" r:id="rId4" imgW="9232900" imgH="5638800" progId="Excel.Sheet.12">
                  <p:embed/>
                </p:oleObj>
              </mc:Choice>
              <mc:Fallback>
                <p:oleObj name="Foglio di lavoro" r:id="rId4" imgW="9232900" imgH="563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4600" y="1397000"/>
                        <a:ext cx="66548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880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A8801BE4-9C6E-BC4A-995B-419092B6B7F5}" type="datetime1">
              <a:rPr lang="it-IT" smtClean="0"/>
              <a:t>12/10/18</a:t>
            </a:fld>
            <a:endParaRPr lang="it-IT"/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381000" y="762000"/>
            <a:ext cx="8305800" cy="47295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latin typeface="Verdana"/>
                <a:cs typeface="Verdana"/>
              </a:rPr>
              <a:t>Graficamente</a:t>
            </a:r>
            <a:r>
              <a:rPr lang="en-GB" sz="2800" dirty="0">
                <a:latin typeface="Verdana"/>
                <a:cs typeface="Verdana"/>
              </a:rPr>
              <a:t> 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24137"/>
              </p:ext>
            </p:extLst>
          </p:nvPr>
        </p:nvGraphicFramePr>
        <p:xfrm>
          <a:off x="1244600" y="1397000"/>
          <a:ext cx="6654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Foglio di lavoro" r:id="rId4" imgW="9232900" imgH="5638800" progId="Excel.Sheet.12">
                  <p:embed/>
                </p:oleObj>
              </mc:Choice>
              <mc:Fallback>
                <p:oleObj name="Foglio di lavoro" r:id="rId4" imgW="9232900" imgH="563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4600" y="1397000"/>
                        <a:ext cx="66548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749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FFDCC479-23B9-DD4C-821A-8890D26657D1}" type="datetime1">
              <a:rPr lang="it-IT" smtClean="0"/>
              <a:t>12/10/18</a:t>
            </a:fld>
            <a:endParaRPr lang="it-IT"/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381000" y="762000"/>
            <a:ext cx="8305800" cy="47295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latin typeface="Verdana"/>
                <a:cs typeface="Verdana"/>
              </a:rPr>
              <a:t>Graficamente</a:t>
            </a:r>
            <a:r>
              <a:rPr lang="en-GB" sz="2800" dirty="0">
                <a:latin typeface="Verdana"/>
                <a:cs typeface="Verdana"/>
              </a:rPr>
              <a:t> (</a:t>
            </a:r>
            <a:r>
              <a:rPr lang="en-GB" sz="2800" dirty="0" err="1">
                <a:latin typeface="Verdana"/>
                <a:cs typeface="Verdana"/>
              </a:rPr>
              <a:t>f.o</a:t>
            </a:r>
            <a:r>
              <a:rPr lang="en-GB" sz="2800" dirty="0">
                <a:latin typeface="Verdana"/>
                <a:cs typeface="Verdana"/>
              </a:rPr>
              <a:t>. = 0)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07590"/>
              </p:ext>
            </p:extLst>
          </p:nvPr>
        </p:nvGraphicFramePr>
        <p:xfrm>
          <a:off x="1244600" y="1397000"/>
          <a:ext cx="6654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Foglio di lavoro" r:id="rId4" imgW="9232900" imgH="5638800" progId="Excel.Sheet.12">
                  <p:embed/>
                </p:oleObj>
              </mc:Choice>
              <mc:Fallback>
                <p:oleObj name="Foglio di lavoro" r:id="rId4" imgW="9232900" imgH="563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4600" y="1397000"/>
                        <a:ext cx="66548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488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E4B06EF0-6546-C44C-A26C-EDDDB1DCF2E0}" type="datetime1">
              <a:rPr lang="it-IT" smtClean="0"/>
              <a:t>12/10/18</a:t>
            </a:fld>
            <a:endParaRPr lang="it-IT"/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381000" y="762000"/>
            <a:ext cx="8305800" cy="47295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latin typeface="Verdana"/>
                <a:cs typeface="Verdana"/>
              </a:rPr>
              <a:t>Graficamente</a:t>
            </a:r>
            <a:r>
              <a:rPr lang="en-GB" sz="2800" dirty="0">
                <a:latin typeface="Verdana"/>
                <a:cs typeface="Verdana"/>
              </a:rPr>
              <a:t> (</a:t>
            </a:r>
            <a:r>
              <a:rPr lang="en-GB" sz="2800" dirty="0" err="1">
                <a:latin typeface="Verdana"/>
                <a:cs typeface="Verdana"/>
              </a:rPr>
              <a:t>f.o</a:t>
            </a:r>
            <a:r>
              <a:rPr lang="en-GB" sz="2800" dirty="0">
                <a:latin typeface="Verdana"/>
                <a:cs typeface="Verdana"/>
              </a:rPr>
              <a:t>. = 400, 1200)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63500"/>
              </p:ext>
            </p:extLst>
          </p:nvPr>
        </p:nvGraphicFramePr>
        <p:xfrm>
          <a:off x="1244600" y="1397000"/>
          <a:ext cx="6654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Foglio di lavoro" r:id="rId4" imgW="9232900" imgH="5638800" progId="Excel.Sheet.12">
                  <p:embed/>
                </p:oleObj>
              </mc:Choice>
              <mc:Fallback>
                <p:oleObj name="Foglio di lavoro" r:id="rId4" imgW="9232900" imgH="563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4600" y="1397000"/>
                        <a:ext cx="66548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788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989983" y="6436163"/>
            <a:ext cx="731841" cy="255455"/>
          </a:xfrm>
        </p:spPr>
        <p:txBody>
          <a:bodyPr/>
          <a:lstStyle/>
          <a:p>
            <a:pPr>
              <a:defRPr/>
            </a:pPr>
            <a:fld id="{6B7BA3B7-7C8A-5A4D-B174-9B5CF9F31DEC}" type="datetime1">
              <a:rPr lang="it-IT" smtClean="0"/>
              <a:t>12/10/18</a:t>
            </a:fld>
            <a:endParaRPr lang="it-IT"/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034680" cy="365125"/>
          </a:xfrm>
        </p:spPr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188640"/>
            <a:ext cx="963612" cy="365125"/>
          </a:xfrm>
        </p:spPr>
        <p:txBody>
          <a:bodyPr/>
          <a:lstStyle/>
          <a:p>
            <a:pPr>
              <a:defRPr/>
            </a:pPr>
            <a:fld id="{ECD31BEE-070C-BD47-8A5B-BC7343D3A2B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381000" y="762000"/>
            <a:ext cx="8305800" cy="472950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latin typeface="Verdana"/>
                <a:cs typeface="Verdana"/>
              </a:rPr>
              <a:t>Graficamente</a:t>
            </a:r>
            <a:r>
              <a:rPr lang="en-GB" sz="2800" dirty="0">
                <a:latin typeface="Verdana"/>
                <a:cs typeface="Verdana"/>
              </a:rPr>
              <a:t> (</a:t>
            </a:r>
            <a:r>
              <a:rPr lang="en-GB" sz="2800" dirty="0" err="1">
                <a:latin typeface="Verdana"/>
                <a:cs typeface="Verdana"/>
              </a:rPr>
              <a:t>f.o</a:t>
            </a:r>
            <a:r>
              <a:rPr lang="en-GB" sz="2800" dirty="0">
                <a:latin typeface="Verdana"/>
                <a:cs typeface="Verdana"/>
              </a:rPr>
              <a:t>. = max)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323441"/>
              </p:ext>
            </p:extLst>
          </p:nvPr>
        </p:nvGraphicFramePr>
        <p:xfrm>
          <a:off x="1244600" y="1397000"/>
          <a:ext cx="6654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Foglio di lavoro" r:id="rId4" imgW="9232900" imgH="5638800" progId="Excel.Sheet.12">
                  <p:embed/>
                </p:oleObj>
              </mc:Choice>
              <mc:Fallback>
                <p:oleObj name="Foglio di lavoro" r:id="rId4" imgW="9232900" imgH="563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4600" y="1397000"/>
                        <a:ext cx="66548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9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42A1A5-5526-0941-B224-4262DD65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Logistica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5F0E291-1BC5-3841-B810-AF5BE7C1E3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4973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𝑐𝑜𝑛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5F0E291-1BC5-3841-B810-AF5BE7C1E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4973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F7E776-BE2D-CF43-89AC-609D60CD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F9D8E-487C-954E-8AA5-2CEE4F238CAD}" type="datetime1">
              <a:rPr lang="it-IT" smtClean="0"/>
              <a:t>12/10/18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31F8D6-B3E0-D745-8C0B-27F6C382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PLS - 2018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E0553E-2368-C64E-A646-313349C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D3AC-144F-6F4C-BAEF-71AF3C68D694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E48277-449D-0942-9291-8D0DB9C0F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44" y="2891743"/>
            <a:ext cx="4736948" cy="30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6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E640E65-60EC-534A-92E9-B7C398D67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6096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/>
              <a:t>Cosa è la Ricerca Operativa?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A7E9DA7-062C-A04A-BE18-AB9B3DA97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787900"/>
          </a:xfrm>
        </p:spPr>
        <p:txBody>
          <a:bodyPr/>
          <a:lstStyle/>
          <a:p>
            <a:pPr marL="338138" indent="-338138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400"/>
              <a:t>La RO è un approccio scientifico all’analisi dei problemi e al </a:t>
            </a:r>
            <a:r>
              <a:rPr lang="it-IT" altLang="it-IT" sz="2400" i="1"/>
              <a:t>decision making</a:t>
            </a:r>
            <a:r>
              <a:rPr lang="it-IT" altLang="it-IT" sz="2400"/>
              <a:t>.</a:t>
            </a:r>
          </a:p>
          <a:p>
            <a:pPr marL="338138" indent="-338138" algn="just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it-IT" altLang="it-IT" sz="2400"/>
          </a:p>
          <a:p>
            <a:pPr marL="338138" indent="-338138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400"/>
              <a:t>La RO usa la matematica e i calcolatori per sviluppare modelli che permettano di predire le conseguenze associate a scelte alternative e di determinare la scelta ottima.</a:t>
            </a:r>
          </a:p>
          <a:p>
            <a:pPr marL="338138" indent="-338138" algn="just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it-IT" altLang="it-IT" sz="2400"/>
          </a:p>
          <a:p>
            <a:pPr marL="338138" indent="-338138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400"/>
              <a:t>Il ricercatore operativo considera un problema reale analizzandolo da diverse prospettive, intervistando gli attori coinvolti, selezionando i dati disponibili e ricercando risultati applicabili nella pratica. 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072B225-0F34-8F49-9285-0C9A94A1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E20F3-B2DB-2F4A-A199-61A26DE314F6}" type="datetime1">
              <a:rPr lang="it-IT" smtClean="0"/>
              <a:t>12/10/18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CD97D8-B9B7-EA44-8F3A-8328DDEC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PLS - 2018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282464-393A-C344-9A77-614A8182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D3AC-144F-6F4C-BAEF-71AF3C68D694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2564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EE681C42-26C7-644E-B79C-BDAAF4824F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4800" y="1676400"/>
            <a:ext cx="8534400" cy="4343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282575" indent="-282575" algn="l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82575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29238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</a:tabLst>
            </a:pPr>
            <a:r>
              <a:rPr lang="it-IT" altLang="it-IT" sz="2800" b="0"/>
              <a:t>Non esiste una ricetta generale che permetta la risoluzione di tutti i problemi.</a:t>
            </a:r>
          </a:p>
          <a:p>
            <a:pPr marL="282575" indent="-282575" algn="l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82575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29238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</a:tabLst>
            </a:pPr>
            <a:r>
              <a:rPr lang="it-IT" altLang="it-IT" sz="2800" b="0"/>
              <a:t>E’ però possibile definire alcuni passi che vengono di solito attuati quando si deve affrontare un problema in modo razionale.</a:t>
            </a:r>
          </a:p>
          <a:p>
            <a:pPr marL="282575" indent="-282575" algn="l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282575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29238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</a:tabLst>
            </a:pPr>
            <a:endParaRPr lang="it-IT" altLang="it-IT" sz="2800" b="0"/>
          </a:p>
          <a:p>
            <a:pPr marL="282575" indent="-282575" algn="l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282575" algn="l"/>
                <a:tab pos="387350" algn="l"/>
                <a:tab pos="836613" algn="l"/>
                <a:tab pos="1285875" algn="l"/>
                <a:tab pos="1735138" algn="l"/>
                <a:tab pos="2184400" algn="l"/>
                <a:tab pos="2633663" algn="l"/>
                <a:tab pos="3082925" algn="l"/>
                <a:tab pos="3532188" algn="l"/>
                <a:tab pos="3981450" algn="l"/>
                <a:tab pos="4430713" algn="l"/>
                <a:tab pos="4879975" algn="l"/>
                <a:tab pos="5329238" algn="l"/>
                <a:tab pos="5778500" algn="l"/>
                <a:tab pos="6227763" algn="l"/>
                <a:tab pos="6677025" algn="l"/>
                <a:tab pos="7126288" algn="l"/>
                <a:tab pos="7575550" algn="l"/>
                <a:tab pos="8024813" algn="l"/>
                <a:tab pos="8474075" algn="l"/>
                <a:tab pos="8923338" algn="l"/>
              </a:tabLst>
            </a:pPr>
            <a:r>
              <a:rPr lang="it-IT" altLang="it-IT" sz="2800" b="0"/>
              <a:t>Nel seguito verranno esposti i passi che permettono di formalizzare un problema reale come problema matematico.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76F1C12-E200-0145-946D-60DD5C7A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Passi da affrontare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652017-F89F-9D42-8832-E1FC7C07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E0D8C-6F69-4F4E-9239-1F8A262131B3}" type="datetime1">
              <a:rPr lang="it-IT" smtClean="0"/>
              <a:t>12/10/18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3CAF2F-502B-D842-ABE3-C50234CA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PLS - 2018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4373BC-F6EB-4748-ABE1-BA689E29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D3AC-144F-6F4C-BAEF-71AF3C68D694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852838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>
            <a:extLst>
              <a:ext uri="{FF2B5EF4-FFF2-40B4-BE49-F238E27FC236}">
                <a16:creationId xmlns:a16="http://schemas.microsoft.com/office/drawing/2014/main" id="{F98575D3-6709-9848-9FC1-AA4CE312D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057400"/>
            <a:ext cx="1588" cy="2286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82" name="Line 2">
            <a:extLst>
              <a:ext uri="{FF2B5EF4-FFF2-40B4-BE49-F238E27FC236}">
                <a16:creationId xmlns:a16="http://schemas.microsoft.com/office/drawing/2014/main" id="{DD181F9A-FE82-E44B-A684-DBF670382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819400"/>
            <a:ext cx="30480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C5E755A2-C474-A14E-841C-DEF9C6001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819400"/>
            <a:ext cx="1588" cy="3048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6EF0395E-9AE5-9747-BF63-40BDC4F38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819400"/>
            <a:ext cx="1588" cy="3048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67FBEF16-65FB-5A42-B686-B5776A7DF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733800"/>
            <a:ext cx="30480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4B566EB4-37E8-0144-A51F-2A1479CEE3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3500438"/>
            <a:ext cx="1588" cy="2381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2D4BC593-FA29-1249-BE00-6200EFA9D0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3500438"/>
            <a:ext cx="1588" cy="2381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D4EC6339-85EA-1741-84E7-1907252C0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1588" cy="2286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BE5C1898-EBB7-7846-AB2C-CC28F64FD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343400"/>
            <a:ext cx="1588" cy="4572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89B8543C-9E33-054D-9D0B-6288B503E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81600"/>
            <a:ext cx="1588" cy="3810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BF2C89D5-BFCC-AD48-8BCD-6635603F2D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238" y="5715000"/>
            <a:ext cx="1457325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E2520352-03E5-0F4A-A12F-257179094E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3500438"/>
            <a:ext cx="1588" cy="22193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F99ECF77-3F01-AD4F-8C63-11C9C111D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5638" y="5715000"/>
            <a:ext cx="1228725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4" name="Line 14">
            <a:extLst>
              <a:ext uri="{FF2B5EF4-FFF2-40B4-BE49-F238E27FC236}">
                <a16:creationId xmlns:a16="http://schemas.microsoft.com/office/drawing/2014/main" id="{82DD21AC-4F94-2248-AD6F-EF38B205EF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500438"/>
            <a:ext cx="1588" cy="22193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id="{A5B2691F-C905-2B42-BE39-E2EC148A0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943600"/>
            <a:ext cx="1588" cy="2286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284234EF-9A24-CD41-8A96-FC14ACBEC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6172200"/>
            <a:ext cx="25146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7" name="Line 17">
            <a:extLst>
              <a:ext uri="{FF2B5EF4-FFF2-40B4-BE49-F238E27FC236}">
                <a16:creationId xmlns:a16="http://schemas.microsoft.com/office/drawing/2014/main" id="{027D1EF0-E85F-C540-B465-04D3CC3D87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1671638"/>
            <a:ext cx="1588" cy="45053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C342C260-4883-444F-9246-569285EAA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676400"/>
            <a:ext cx="20574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499" name="Line 19">
            <a:extLst>
              <a:ext uri="{FF2B5EF4-FFF2-40B4-BE49-F238E27FC236}">
                <a16:creationId xmlns:a16="http://schemas.microsoft.com/office/drawing/2014/main" id="{07B780A1-64EB-8540-8202-7F22A8AF7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676400"/>
            <a:ext cx="1588" cy="3810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EC08D487-06CB-AF40-94A9-03C664630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1588" cy="4572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01" name="Line 21">
            <a:extLst>
              <a:ext uri="{FF2B5EF4-FFF2-40B4-BE49-F238E27FC236}">
                <a16:creationId xmlns:a16="http://schemas.microsoft.com/office/drawing/2014/main" id="{1EB141A9-4783-2243-8DDA-BF708FFD8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1588" cy="6858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98C5F733-3C8D-3943-8687-64186846C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343400"/>
            <a:ext cx="1588" cy="6858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78EB95BE-CAAA-204A-8DEC-899652E02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048000"/>
            <a:ext cx="3810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id="{301ABFB4-E027-6A47-B0F4-930B2296F0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63000" y="2128838"/>
            <a:ext cx="1588" cy="9239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05" name="Line 25">
            <a:extLst>
              <a:ext uri="{FF2B5EF4-FFF2-40B4-BE49-F238E27FC236}">
                <a16:creationId xmlns:a16="http://schemas.microsoft.com/office/drawing/2014/main" id="{3D1E2DBF-F26B-D549-9A54-652F42F62C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1038" y="2133600"/>
            <a:ext cx="466725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06" name="Rectangle 26">
            <a:extLst>
              <a:ext uri="{FF2B5EF4-FFF2-40B4-BE49-F238E27FC236}">
                <a16:creationId xmlns:a16="http://schemas.microsoft.com/office/drawing/2014/main" id="{77DC004C-36F9-FB4B-97EB-5141A3030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Passi da affrontare</a:t>
            </a:r>
          </a:p>
        </p:txBody>
      </p:sp>
      <p:sp>
        <p:nvSpPr>
          <p:cNvPr id="20507" name="Text Box 27">
            <a:extLst>
              <a:ext uri="{FF2B5EF4-FFF2-40B4-BE49-F238E27FC236}">
                <a16:creationId xmlns:a16="http://schemas.microsoft.com/office/drawing/2014/main" id="{F12B3BCE-2E41-A844-850E-A17B5422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676400"/>
            <a:ext cx="4037013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individuazione e formulazione problema</a:t>
            </a:r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8C79F7F5-9B9D-F543-B3A4-EC9E9023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2286000"/>
            <a:ext cx="3908425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definizione obbiettivi, leve decisionali..</a:t>
            </a:r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94CE2890-BCC2-BA4A-AC56-83E27501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124200"/>
            <a:ext cx="2149475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costruzione modello</a:t>
            </a: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702C68E4-FD23-3F4C-8851-31F86BF2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124200"/>
            <a:ext cx="1425575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raccolta dati</a:t>
            </a: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7521DA16-C3B6-7945-BE18-7E1C9D844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0"/>
            <a:ext cx="137160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codifica</a:t>
            </a:r>
          </a:p>
        </p:txBody>
      </p:sp>
      <p:sp>
        <p:nvSpPr>
          <p:cNvPr id="20512" name="Text Box 32">
            <a:extLst>
              <a:ext uri="{FF2B5EF4-FFF2-40B4-BE49-F238E27FC236}">
                <a16:creationId xmlns:a16="http://schemas.microsoft.com/office/drawing/2014/main" id="{38B43C94-30B5-B64A-811D-E902CEDD4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5363"/>
            <a:ext cx="137160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verifica</a:t>
            </a:r>
          </a:p>
        </p:txBody>
      </p:sp>
      <p:sp>
        <p:nvSpPr>
          <p:cNvPr id="20513" name="Text Box 33">
            <a:extLst>
              <a:ext uri="{FF2B5EF4-FFF2-40B4-BE49-F238E27FC236}">
                <a16:creationId xmlns:a16="http://schemas.microsoft.com/office/drawing/2014/main" id="{84240B0C-8C6B-4846-A900-BE8348E20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562600"/>
            <a:ext cx="137160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validazione</a:t>
            </a:r>
          </a:p>
        </p:txBody>
      </p:sp>
      <p:sp>
        <p:nvSpPr>
          <p:cNvPr id="20514" name="Line 34">
            <a:extLst>
              <a:ext uri="{FF2B5EF4-FFF2-40B4-BE49-F238E27FC236}">
                <a16:creationId xmlns:a16="http://schemas.microsoft.com/office/drawing/2014/main" id="{C62ECCEC-D4AE-F04D-8902-40EC6A04D5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6838" y="5029200"/>
            <a:ext cx="466725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15" name="Line 35">
            <a:extLst>
              <a:ext uri="{FF2B5EF4-FFF2-40B4-BE49-F238E27FC236}">
                <a16:creationId xmlns:a16="http://schemas.microsoft.com/office/drawing/2014/main" id="{FD0652CD-9935-C24A-8699-FD1F8EE398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4110038"/>
            <a:ext cx="1588" cy="9239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16" name="Line 36">
            <a:extLst>
              <a:ext uri="{FF2B5EF4-FFF2-40B4-BE49-F238E27FC236}">
                <a16:creationId xmlns:a16="http://schemas.microsoft.com/office/drawing/2014/main" id="{59164166-CAB6-DF45-87BD-1DA91055C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114800"/>
            <a:ext cx="4572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517" name="Text Box 37">
            <a:extLst>
              <a:ext uri="{FF2B5EF4-FFF2-40B4-BE49-F238E27FC236}">
                <a16:creationId xmlns:a16="http://schemas.microsoft.com/office/drawing/2014/main" id="{4E2F4699-33F4-874D-B7BB-DA02EEC28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57400"/>
            <a:ext cx="273685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pianificazione esperimenti</a:t>
            </a:r>
          </a:p>
        </p:txBody>
      </p:sp>
      <p:sp>
        <p:nvSpPr>
          <p:cNvPr id="20518" name="Text Box 38">
            <a:extLst>
              <a:ext uri="{FF2B5EF4-FFF2-40B4-BE49-F238E27FC236}">
                <a16:creationId xmlns:a16="http://schemas.microsoft.com/office/drawing/2014/main" id="{9C242592-E996-4D48-A0AE-F1D82C0D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95600"/>
            <a:ext cx="273685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realizzazione esperimenti</a:t>
            </a:r>
          </a:p>
        </p:txBody>
      </p:sp>
      <p:sp>
        <p:nvSpPr>
          <p:cNvPr id="20519" name="Text Box 39">
            <a:extLst>
              <a:ext uri="{FF2B5EF4-FFF2-40B4-BE49-F238E27FC236}">
                <a16:creationId xmlns:a16="http://schemas.microsoft.com/office/drawing/2014/main" id="{0BF884D9-1B4F-AE42-AF16-75AA9AB18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3962400"/>
            <a:ext cx="1543050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stesura report</a:t>
            </a:r>
          </a:p>
        </p:txBody>
      </p:sp>
      <p:sp>
        <p:nvSpPr>
          <p:cNvPr id="20520" name="Text Box 40">
            <a:extLst>
              <a:ext uri="{FF2B5EF4-FFF2-40B4-BE49-F238E27FC236}">
                <a16:creationId xmlns:a16="http://schemas.microsoft.com/office/drawing/2014/main" id="{624ACA23-F067-0A4D-9739-169EE6FE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5029200"/>
            <a:ext cx="1824038" cy="3365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  <a:buFont typeface="Times New Roman" charset="0"/>
              <a:buNone/>
              <a:defRPr/>
            </a:pPr>
            <a:r>
              <a:rPr lang="it-IT" sz="1600" b="1"/>
              <a:t>implementazione</a:t>
            </a:r>
          </a:p>
        </p:txBody>
      </p:sp>
      <p:sp>
        <p:nvSpPr>
          <p:cNvPr id="20521" name="Line 41">
            <a:extLst>
              <a:ext uri="{FF2B5EF4-FFF2-40B4-BE49-F238E27FC236}">
                <a16:creationId xmlns:a16="http://schemas.microsoft.com/office/drawing/2014/main" id="{D4994B69-DCEC-1440-8F71-801EAE816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667000"/>
            <a:ext cx="1588" cy="1524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760CC7-769E-AE40-85C1-1B996FC1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D415F-EAFD-2644-9325-2B94019E9122}" type="datetime1">
              <a:rPr lang="it-IT" smtClean="0"/>
              <a:t>12/10/18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E23FED-DC14-164D-B49C-278D4C7D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7AD40F-BAD2-5C4C-89FF-B98141C5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3BFCF-61C4-684F-8985-5ED6E80C2CC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4382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6E054BFF-1990-2341-BE7E-19BA60C64CB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1676400"/>
            <a:ext cx="8382000" cy="46180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342900" indent="-342900" algn="l">
              <a:lnSpc>
                <a:spcPct val="70000"/>
              </a:lnSpc>
              <a:spcBef>
                <a:spcPts val="700"/>
              </a:spcBef>
              <a:buFont typeface="Times New Roman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0" dirty="0"/>
              <a:t>Si definisce il problema individuando:</a:t>
            </a:r>
          </a:p>
          <a:p>
            <a:pPr marL="342900" indent="-342900" algn="l">
              <a:lnSpc>
                <a:spcPct val="70000"/>
              </a:lnSpc>
              <a:spcBef>
                <a:spcPts val="700"/>
              </a:spcBef>
              <a:buFont typeface="Times New Roman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800" b="0" dirty="0"/>
          </a:p>
          <a:p>
            <a:pPr marL="855663" lvl="1" indent="-374650" algn="l">
              <a:lnSpc>
                <a:spcPct val="70000"/>
              </a:lnSpc>
              <a:spcBef>
                <a:spcPts val="600"/>
              </a:spcBef>
              <a:buFont typeface="Arial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/>
              <a:t>obiettivi</a:t>
            </a:r>
          </a:p>
          <a:p>
            <a:pPr marL="855663" lvl="1" indent="-374650" algn="l">
              <a:lnSpc>
                <a:spcPct val="70000"/>
              </a:lnSpc>
              <a:spcBef>
                <a:spcPts val="600"/>
              </a:spcBef>
              <a:buFont typeface="Arial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/>
              <a:t>sistema </a:t>
            </a:r>
            <a:r>
              <a:rPr lang="it-IT" sz="2400" b="0" dirty="0"/>
              <a:t>(</a:t>
            </a:r>
            <a:r>
              <a:rPr lang="it-IT" sz="2400" dirty="0"/>
              <a:t>risorse, input, output</a:t>
            </a:r>
            <a:r>
              <a:rPr lang="it-IT" sz="2400" b="0" dirty="0"/>
              <a:t>)</a:t>
            </a:r>
          </a:p>
          <a:p>
            <a:pPr marL="855663" lvl="1" indent="-374650" algn="l">
              <a:lnSpc>
                <a:spcPct val="70000"/>
              </a:lnSpc>
              <a:spcBef>
                <a:spcPts val="600"/>
              </a:spcBef>
              <a:buFont typeface="Arial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/>
              <a:t>leve decisionali</a:t>
            </a:r>
          </a:p>
          <a:p>
            <a:pPr marL="855663" lvl="1" indent="-374650" algn="l">
              <a:lnSpc>
                <a:spcPct val="70000"/>
              </a:lnSpc>
              <a:spcBef>
                <a:spcPts val="600"/>
              </a:spcBef>
              <a:buFont typeface="Arial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/>
              <a:t>informazioni che descrivono lo stato</a:t>
            </a:r>
          </a:p>
          <a:p>
            <a:pPr marL="855663" lvl="1" indent="-374650" algn="l">
              <a:lnSpc>
                <a:spcPct val="70000"/>
              </a:lnSpc>
              <a:spcBef>
                <a:spcPts val="600"/>
              </a:spcBef>
              <a:buFont typeface="Arial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/>
              <a:t>parametri </a:t>
            </a:r>
            <a:r>
              <a:rPr lang="it-IT" sz="2400" b="0" dirty="0"/>
              <a:t>e </a:t>
            </a:r>
            <a:r>
              <a:rPr lang="it-IT" sz="2400" dirty="0"/>
              <a:t>disturbi</a:t>
            </a:r>
          </a:p>
          <a:p>
            <a:pPr marL="855663" lvl="1" indent="-374650" algn="l">
              <a:lnSpc>
                <a:spcPct val="70000"/>
              </a:lnSpc>
              <a:spcBef>
                <a:spcPts val="600"/>
              </a:spcBef>
              <a:buFont typeface="Arial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/>
              <a:t>vincoli </a:t>
            </a:r>
            <a:r>
              <a:rPr lang="it-IT" sz="2400" b="0" dirty="0"/>
              <a:t>o </a:t>
            </a:r>
            <a:r>
              <a:rPr lang="it-IT" sz="2400" dirty="0"/>
              <a:t>leggi di governo</a:t>
            </a:r>
          </a:p>
          <a:p>
            <a:pPr marL="342900" indent="-342900" algn="l">
              <a:lnSpc>
                <a:spcPct val="7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800" b="0" dirty="0"/>
          </a:p>
          <a:p>
            <a:pPr marL="342900" indent="-342900" algn="l">
              <a:lnSpc>
                <a:spcPct val="7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0" dirty="0"/>
              <a:t>Si formula un modello matematico.</a:t>
            </a:r>
          </a:p>
          <a:p>
            <a:pPr marL="342900" indent="-342900" algn="l">
              <a:lnSpc>
                <a:spcPct val="7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800" b="0" dirty="0"/>
          </a:p>
          <a:p>
            <a:pPr marL="9525" indent="-9525" algn="l">
              <a:lnSpc>
                <a:spcPct val="7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0" dirty="0"/>
              <a:t>Si eseguono le misure per determinare i valori numerici dei parametri e lo stato iniziale.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68B7AEE-D3BD-504B-91C1-73D7142B8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Passi da affrontare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525959-CBC7-EF41-9731-E8B6E492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FA078-83C7-F74A-8F8D-A51CF55A60AA}" type="datetime1">
              <a:rPr lang="it-IT" smtClean="0"/>
              <a:t>12/10/18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BE82EF-C902-6B44-A5CE-F323DE98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577D8B-1CBB-BD49-96A4-356DA0D4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3BFCF-61C4-684F-8985-5ED6E80C2CC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3939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E5D2D0A5-7E73-8D4D-AAA3-17520E001E7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1828800"/>
            <a:ext cx="8305800" cy="403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373063" indent="-373063" algn="just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it-IT" sz="2800" b="0"/>
              <a:t>Si codifica, verifica e valida il modello.</a:t>
            </a:r>
          </a:p>
          <a:p>
            <a:pPr marL="373063" indent="-373063" algn="just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endParaRPr lang="it-IT" sz="2800" b="0"/>
          </a:p>
          <a:p>
            <a:pPr marL="373063" indent="-373063" algn="just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it-IT" sz="2800" b="0"/>
              <a:t>Si risolve il problema matematico analizzando scenari diversi.</a:t>
            </a:r>
          </a:p>
          <a:p>
            <a:pPr marL="373063" indent="-373063" algn="just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endParaRPr lang="it-IT" sz="2800" b="0"/>
          </a:p>
          <a:p>
            <a:pPr marL="373063" indent="-373063" algn="just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it-IT" sz="2800" b="0"/>
              <a:t>Si implementano le soluzioni ottenute.</a:t>
            </a:r>
          </a:p>
          <a:p>
            <a:pPr marL="373063" indent="-373063" algn="just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endParaRPr lang="it-IT" sz="2800" b="0"/>
          </a:p>
          <a:p>
            <a:pPr marL="373063" indent="-373063" algn="just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373063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</a:tabLst>
              <a:defRPr/>
            </a:pPr>
            <a:r>
              <a:rPr lang="it-IT" sz="2800" b="0"/>
              <a:t>Si studia la conseguente evoluzione  del sistema ed eventualmente si ricomincia.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4031D3A-B71B-3F45-B753-109CA56F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Passi da affrontare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9DAE17B-6072-B24A-9E48-85464A6C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1E318-236D-3A44-A87E-3473DF4F204C}" type="datetime1">
              <a:rPr lang="it-IT" smtClean="0"/>
              <a:t>12/10/18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CB4C55-3774-9D4D-852D-A3B27B51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53084F-8063-D549-8280-E7BF243C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3BFCF-61C4-684F-8985-5ED6E80C2CC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257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C80D9EBF-8A11-6844-B1FC-AD83C662F9C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4800" y="1600200"/>
            <a:ext cx="8610600" cy="4572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190500" indent="-1905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90500" algn="l"/>
                <a:tab pos="295275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</a:tabLst>
            </a:pPr>
            <a:r>
              <a:rPr lang="it-IT" altLang="it-IT" sz="2400" b="0"/>
              <a:t>Non è necessario che il </a:t>
            </a:r>
            <a:r>
              <a:rPr lang="it-IT" altLang="it-IT" sz="2400" b="0" i="1"/>
              <a:t>Decision Maker </a:t>
            </a:r>
            <a:r>
              <a:rPr lang="it-IT" altLang="it-IT" sz="2400" b="0"/>
              <a:t>(colui che deve risolvere un problema) debba necessariamente sapere sviluppare un modello e debba conoscere gli algoritmi per risolvere il corrispondente problema matematico, può eventualmente rivolgersi ad esperti nel settore;</a:t>
            </a:r>
          </a:p>
          <a:p>
            <a:pPr marL="190500" indent="-1905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90500" algn="l"/>
                <a:tab pos="295275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</a:tabLst>
            </a:pPr>
            <a:r>
              <a:rPr lang="it-IT" altLang="it-IT" sz="2400" b="0"/>
              <a:t>è però necessario che sappia valutare la correttezza di un modello e conosca la filosofia su cui si basano gli algoritmi (spesso solo approssimati) che vengono utilizzati per la soluzione del problema matematico. Solo in questo modo può comprendere il significato e gli eventuali limiti delle soluzioni proposte dalla soluzione del problema matematico ed implementarle con successo;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654068F-66E6-2C49-BAAC-647E7F3E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Passi da affrontare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11CE239-4A08-7C4B-A38F-279B3D6F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B7A73-64BB-C54F-A98A-9ADDEA0520FB}" type="datetime1">
              <a:rPr lang="it-IT" smtClean="0"/>
              <a:t>12/10/18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12AE70-128F-0443-A6EE-ECD4E4D3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3C699D-71AC-D74F-894B-07CAAC8C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3BFCF-61C4-684F-8985-5ED6E80C2CC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5315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67EDFA99-D968-2B45-958C-41C4C44A6F6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4800" y="1600200"/>
            <a:ext cx="8610600" cy="4572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190500" indent="-190500" algn="just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90500" algn="l"/>
                <a:tab pos="295275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</a:tabLst>
            </a:pPr>
            <a:r>
              <a:rPr lang="it-IT" altLang="it-IT" sz="2800" b="0"/>
              <a:t>Il primo passo da affrontare è la formulazione a parole (esatta, completa ma non ridondante, senza errori argomentativi e contraddizioni logiche) del problema reale che si desidera risolvere.</a:t>
            </a:r>
          </a:p>
          <a:p>
            <a:pPr marL="190500" indent="-190500" algn="just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190500" algn="l"/>
                <a:tab pos="295275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</a:tabLst>
            </a:pPr>
            <a:endParaRPr lang="it-IT" altLang="it-IT" sz="2800" b="0"/>
          </a:p>
          <a:p>
            <a:pPr marL="190500" indent="-190500" algn="just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90500" algn="l"/>
                <a:tab pos="295275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864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</a:tabLst>
            </a:pPr>
            <a:r>
              <a:rPr lang="it-IT" altLang="it-IT" sz="2800" b="0"/>
              <a:t>Questo primo passo presenta delle forti similitudine con la fase di </a:t>
            </a:r>
            <a:r>
              <a:rPr lang="it-IT" altLang="it-IT" sz="2800" b="0" i="1"/>
              <a:t>system analysis </a:t>
            </a:r>
            <a:r>
              <a:rPr lang="it-IT" altLang="it-IT" sz="2800" b="0"/>
              <a:t>svolta nella progettazione del sw. Anche in quel caso si devo identificare le necessità del </a:t>
            </a:r>
            <a:r>
              <a:rPr lang="it-IT" altLang="it-IT" sz="2800" b="0" i="1"/>
              <a:t>cliente</a:t>
            </a:r>
            <a:r>
              <a:rPr lang="it-IT" altLang="it-IT" sz="2800" b="0"/>
              <a:t>, i vincoli tecnici e le caratteristiche di cui deve godere una soluzione.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39E17CB-CD60-4846-ADE9-9B096CB02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Formulazione del problema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79410F-11F3-7046-AD0F-2A3C76B4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7687B-1B84-6442-AD25-2604E338349B}" type="datetime1">
              <a:rPr lang="it-IT" smtClean="0"/>
              <a:t>12/10/18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9CE95C-CC6F-9A40-A3DD-6FB956CE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PLS - 2018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5B80CB-72E8-0F4C-8376-C0A93C0C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3BFCF-61C4-684F-8985-5ED6E80C2CC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191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zion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9720</TotalTime>
  <Words>1131</Words>
  <Application>Microsoft Macintosh PowerPoint</Application>
  <PresentationFormat>Presentazione su schermo (4:3)</PresentationFormat>
  <Paragraphs>208</Paragraphs>
  <Slides>28</Slides>
  <Notes>27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9" baseType="lpstr">
      <vt:lpstr>Arial Unicode MS</vt:lpstr>
      <vt:lpstr>ＭＳ Ｐゴシック</vt:lpstr>
      <vt:lpstr>Arial</vt:lpstr>
      <vt:lpstr>Calibri</vt:lpstr>
      <vt:lpstr>Cambria Math</vt:lpstr>
      <vt:lpstr>Palatino</vt:lpstr>
      <vt:lpstr>Times New Roman</vt:lpstr>
      <vt:lpstr>Verdana</vt:lpstr>
      <vt:lpstr>Lezioni</vt:lpstr>
      <vt:lpstr>Equation</vt:lpstr>
      <vt:lpstr>Foglio di lavoro</vt:lpstr>
      <vt:lpstr>Applicazione di Ricerca Operativa per le Scuole Superiori utilizzando strumenti informatici  Alberto Roveda Dipartimento di Scienze Economiche  Università di Verona </vt:lpstr>
      <vt:lpstr>Presentazione standard di PowerPoint</vt:lpstr>
      <vt:lpstr>Cosa è la Ricerca Operativa?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imprenditore decide di mettere sul mercato due prodotti (A e B) che si possono ottenere da 3 materie prime che vengono così utilizzate per la realizzazione dei due prodotti:</vt:lpstr>
      <vt:lpstr>Inoltre decide di lavorare da solo e di occupare 60 ore alla settimana, sapendo il tempo necessario per realizzare un’unità di ogni prodotto è dato dalla seguente tabella:</vt:lpstr>
      <vt:lpstr>Problema:  Quante unità del prodotto A e del prodotto B deve realizzare alla settimana per ottenere il massimo guadagno ?</vt:lpstr>
      <vt:lpstr>Descrizione del problema</vt:lpstr>
      <vt:lpstr>Variabili, obbiettivo e vincoli</vt:lpstr>
      <vt:lpstr>Formulazione matematica</vt:lpstr>
      <vt:lpstr>Formulazione con Excel</vt:lpstr>
      <vt:lpstr>Graficamente (vincolo 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Logistica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Libri di Testo</dc:title>
  <cp:lastModifiedBy>Alberto Roveda</cp:lastModifiedBy>
  <cp:revision>84</cp:revision>
  <cp:lastPrinted>2017-03-16T09:06:20Z</cp:lastPrinted>
  <dcterms:created xsi:type="dcterms:W3CDTF">2013-09-18T18:14:33Z</dcterms:created>
  <dcterms:modified xsi:type="dcterms:W3CDTF">2018-10-12T12:13:32Z</dcterms:modified>
</cp:coreProperties>
</file>